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4" r:id="rId1"/>
  </p:sldMasterIdLst>
  <p:notesMasterIdLst>
    <p:notesMasterId r:id="rId34"/>
  </p:notesMasterIdLst>
  <p:sldIdLst>
    <p:sldId id="257" r:id="rId2"/>
    <p:sldId id="386" r:id="rId3"/>
    <p:sldId id="387" r:id="rId4"/>
    <p:sldId id="390" r:id="rId5"/>
    <p:sldId id="391" r:id="rId6"/>
    <p:sldId id="331" r:id="rId7"/>
    <p:sldId id="442" r:id="rId8"/>
    <p:sldId id="378" r:id="rId9"/>
    <p:sldId id="377" r:id="rId10"/>
    <p:sldId id="382" r:id="rId11"/>
    <p:sldId id="389" r:id="rId12"/>
    <p:sldId id="379" r:id="rId13"/>
    <p:sldId id="332" r:id="rId14"/>
    <p:sldId id="337" r:id="rId15"/>
    <p:sldId id="394" r:id="rId16"/>
    <p:sldId id="335" r:id="rId17"/>
    <p:sldId id="338" r:id="rId18"/>
    <p:sldId id="280" r:id="rId19"/>
    <p:sldId id="282" r:id="rId20"/>
    <p:sldId id="339" r:id="rId21"/>
    <p:sldId id="286" r:id="rId22"/>
    <p:sldId id="340" r:id="rId23"/>
    <p:sldId id="288" r:id="rId24"/>
    <p:sldId id="341" r:id="rId25"/>
    <p:sldId id="393" r:id="rId26"/>
    <p:sldId id="395" r:id="rId27"/>
    <p:sldId id="342" r:id="rId28"/>
    <p:sldId id="343" r:id="rId29"/>
    <p:sldId id="344" r:id="rId30"/>
    <p:sldId id="345" r:id="rId31"/>
    <p:sldId id="346" r:id="rId32"/>
    <p:sldId id="392" r:id="rId33"/>
  </p:sldIdLst>
  <p:sldSz cx="12192000" cy="6858000"/>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5005" autoAdjust="0"/>
    <p:restoredTop sz="94660"/>
  </p:normalViewPr>
  <p:slideViewPr>
    <p:cSldViewPr snapToGrid="0">
      <p:cViewPr varScale="1">
        <p:scale>
          <a:sx n="91" d="100"/>
          <a:sy n="91" d="100"/>
        </p:scale>
        <p:origin x="370"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6/11/relationships/changesInfo" Target="changesInfos/changesInfo1.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r.Sabeeh AL-Mayah" userId="85e97d476e4d4470" providerId="LiveId" clId="{1031F39B-6E0D-4137-AB17-7D5D585083E3}"/>
    <pc:docChg chg="undo custSel addSld delSld modSld">
      <pc:chgData name="Dr.Sabeeh AL-Mayah" userId="85e97d476e4d4470" providerId="LiveId" clId="{1031F39B-6E0D-4137-AB17-7D5D585083E3}" dt="2025-10-29T18:28:02.411" v="63" actId="207"/>
      <pc:docMkLst>
        <pc:docMk/>
      </pc:docMkLst>
      <pc:sldChg chg="modSp mod">
        <pc:chgData name="Dr.Sabeeh AL-Mayah" userId="85e97d476e4d4470" providerId="LiveId" clId="{1031F39B-6E0D-4137-AB17-7D5D585083E3}" dt="2025-10-23T18:26:17.055" v="55" actId="6549"/>
        <pc:sldMkLst>
          <pc:docMk/>
          <pc:sldMk cId="796550673" sldId="257"/>
        </pc:sldMkLst>
        <pc:spChg chg="mod">
          <ac:chgData name="Dr.Sabeeh AL-Mayah" userId="85e97d476e4d4470" providerId="LiveId" clId="{1031F39B-6E0D-4137-AB17-7D5D585083E3}" dt="2025-10-23T18:26:17.055" v="55" actId="6549"/>
          <ac:spMkLst>
            <pc:docMk/>
            <pc:sldMk cId="796550673" sldId="257"/>
            <ac:spMk id="4099" creationId="{00000000-0000-0000-0000-000000000000}"/>
          </ac:spMkLst>
        </pc:spChg>
      </pc:sldChg>
      <pc:sldChg chg="add del">
        <pc:chgData name="Dr.Sabeeh AL-Mayah" userId="85e97d476e4d4470" providerId="LiveId" clId="{1031F39B-6E0D-4137-AB17-7D5D585083E3}" dt="2025-10-18T07:34:33.207" v="44" actId="2696"/>
        <pc:sldMkLst>
          <pc:docMk/>
          <pc:sldMk cId="283602057" sldId="275"/>
        </pc:sldMkLst>
      </pc:sldChg>
      <pc:sldChg chg="add del modTransition">
        <pc:chgData name="Dr.Sabeeh AL-Mayah" userId="85e97d476e4d4470" providerId="LiveId" clId="{1031F39B-6E0D-4137-AB17-7D5D585083E3}" dt="2025-10-18T07:33:46.486" v="42" actId="2696"/>
        <pc:sldMkLst>
          <pc:docMk/>
          <pc:sldMk cId="2407682436" sldId="275"/>
        </pc:sldMkLst>
      </pc:sldChg>
      <pc:sldChg chg="add del">
        <pc:chgData name="Dr.Sabeeh AL-Mayah" userId="85e97d476e4d4470" providerId="LiveId" clId="{1031F39B-6E0D-4137-AB17-7D5D585083E3}" dt="2025-10-18T07:25:53.276" v="34" actId="2696"/>
        <pc:sldMkLst>
          <pc:docMk/>
          <pc:sldMk cId="1124384240" sldId="329"/>
        </pc:sldMkLst>
      </pc:sldChg>
      <pc:sldChg chg="add del">
        <pc:chgData name="Dr.Sabeeh AL-Mayah" userId="85e97d476e4d4470" providerId="LiveId" clId="{1031F39B-6E0D-4137-AB17-7D5D585083E3}" dt="2025-10-18T07:25:02.902" v="33" actId="2696"/>
        <pc:sldMkLst>
          <pc:docMk/>
          <pc:sldMk cId="220304110" sldId="364"/>
        </pc:sldMkLst>
      </pc:sldChg>
      <pc:sldChg chg="add">
        <pc:chgData name="Dr.Sabeeh AL-Mayah" userId="85e97d476e4d4470" providerId="LiveId" clId="{1031F39B-6E0D-4137-AB17-7D5D585083E3}" dt="2025-10-18T07:35:23.359" v="46"/>
        <pc:sldMkLst>
          <pc:docMk/>
          <pc:sldMk cId="1171690720" sldId="379"/>
        </pc:sldMkLst>
      </pc:sldChg>
      <pc:sldChg chg="add del modTransition">
        <pc:chgData name="Dr.Sabeeh AL-Mayah" userId="85e97d476e4d4470" providerId="LiveId" clId="{1031F39B-6E0D-4137-AB17-7D5D585083E3}" dt="2025-10-18T07:35:02.912" v="45" actId="2696"/>
        <pc:sldMkLst>
          <pc:docMk/>
          <pc:sldMk cId="3783911083" sldId="379"/>
        </pc:sldMkLst>
      </pc:sldChg>
      <pc:sldChg chg="modSp">
        <pc:chgData name="Dr.Sabeeh AL-Mayah" userId="85e97d476e4d4470" providerId="LiveId" clId="{1031F39B-6E0D-4137-AB17-7D5D585083E3}" dt="2025-10-23T18:29:38.915" v="57" actId="14100"/>
        <pc:sldMkLst>
          <pc:docMk/>
          <pc:sldMk cId="2935517194" sldId="386"/>
        </pc:sldMkLst>
        <pc:picChg chg="mod">
          <ac:chgData name="Dr.Sabeeh AL-Mayah" userId="85e97d476e4d4470" providerId="LiveId" clId="{1031F39B-6E0D-4137-AB17-7D5D585083E3}" dt="2025-10-23T18:29:38.915" v="57" actId="14100"/>
          <ac:picMkLst>
            <pc:docMk/>
            <pc:sldMk cId="2935517194" sldId="386"/>
            <ac:picMk id="39940" creationId="{00000000-0000-0000-0000-000000000000}"/>
          </ac:picMkLst>
        </pc:picChg>
      </pc:sldChg>
      <pc:sldChg chg="modSp mod">
        <pc:chgData name="Dr.Sabeeh AL-Mayah" userId="85e97d476e4d4470" providerId="LiveId" clId="{1031F39B-6E0D-4137-AB17-7D5D585083E3}" dt="2025-10-29T18:28:02.411" v="63" actId="207"/>
        <pc:sldMkLst>
          <pc:docMk/>
          <pc:sldMk cId="42041179" sldId="387"/>
        </pc:sldMkLst>
        <pc:spChg chg="mod">
          <ac:chgData name="Dr.Sabeeh AL-Mayah" userId="85e97d476e4d4470" providerId="LiveId" clId="{1031F39B-6E0D-4137-AB17-7D5D585083E3}" dt="2025-10-29T18:28:02.411" v="63" actId="207"/>
          <ac:spMkLst>
            <pc:docMk/>
            <pc:sldMk cId="42041179" sldId="387"/>
            <ac:spMk id="455683" creationId="{8D8E9023-3941-429A-9895-A51502849C9E}"/>
          </ac:spMkLst>
        </pc:spChg>
      </pc:sldChg>
      <pc:sldChg chg="modSp mod">
        <pc:chgData name="Dr.Sabeeh AL-Mayah" userId="85e97d476e4d4470" providerId="LiveId" clId="{1031F39B-6E0D-4137-AB17-7D5D585083E3}" dt="2025-10-23T18:41:50.540" v="61" actId="113"/>
        <pc:sldMkLst>
          <pc:docMk/>
          <pc:sldMk cId="3413770244" sldId="391"/>
        </pc:sldMkLst>
        <pc:spChg chg="mod">
          <ac:chgData name="Dr.Sabeeh AL-Mayah" userId="85e97d476e4d4470" providerId="LiveId" clId="{1031F39B-6E0D-4137-AB17-7D5D585083E3}" dt="2025-10-23T18:41:50.540" v="61" actId="113"/>
          <ac:spMkLst>
            <pc:docMk/>
            <pc:sldMk cId="3413770244" sldId="391"/>
            <ac:spMk id="459779" creationId="{DEA7255E-099B-4E77-979F-89EFB1D8673E}"/>
          </ac:spMkLst>
        </pc:spChg>
      </pc:sldChg>
      <pc:sldChg chg="del">
        <pc:chgData name="Dr.Sabeeh AL-Mayah" userId="85e97d476e4d4470" providerId="LiveId" clId="{1031F39B-6E0D-4137-AB17-7D5D585083E3}" dt="2025-10-18T07:36:42.532" v="47" actId="2696"/>
        <pc:sldMkLst>
          <pc:docMk/>
          <pc:sldMk cId="2088931906" sldId="396"/>
        </pc:sldMkLst>
      </pc:sldChg>
      <pc:sldChg chg="add del">
        <pc:chgData name="Dr.Sabeeh AL-Mayah" userId="85e97d476e4d4470" providerId="LiveId" clId="{1031F39B-6E0D-4137-AB17-7D5D585083E3}" dt="2025-10-18T07:23:46.772" v="32" actId="2696"/>
        <pc:sldMkLst>
          <pc:docMk/>
          <pc:sldMk cId="4068568245" sldId="410"/>
        </pc:sldMkLst>
      </pc:sldChg>
      <pc:sldChg chg="add del">
        <pc:chgData name="Dr.Sabeeh AL-Mayah" userId="85e97d476e4d4470" providerId="LiveId" clId="{1031F39B-6E0D-4137-AB17-7D5D585083E3}" dt="2025-10-18T07:29:34.433" v="38" actId="2696"/>
        <pc:sldMkLst>
          <pc:docMk/>
          <pc:sldMk cId="1691237470" sldId="413"/>
        </pc:sldMkLst>
      </pc:sldChg>
      <pc:sldChg chg="add del modTransition">
        <pc:chgData name="Dr.Sabeeh AL-Mayah" userId="85e97d476e4d4470" providerId="LiveId" clId="{1031F39B-6E0D-4137-AB17-7D5D585083E3}" dt="2025-10-18T07:27:44.501" v="36" actId="2696"/>
        <pc:sldMkLst>
          <pc:docMk/>
          <pc:sldMk cId="0" sldId="417"/>
        </pc:sldMkLst>
      </pc:sldChg>
      <pc:sldChg chg="add del">
        <pc:chgData name="Dr.Sabeeh AL-Mayah" userId="85e97d476e4d4470" providerId="LiveId" clId="{1031F39B-6E0D-4137-AB17-7D5D585083E3}" dt="2025-10-18T07:29:01.805" v="37" actId="2696"/>
        <pc:sldMkLst>
          <pc:docMk/>
          <pc:sldMk cId="0" sldId="419"/>
        </pc:sldMkLst>
      </pc:sldChg>
      <pc:sldChg chg="add del">
        <pc:chgData name="Dr.Sabeeh AL-Mayah" userId="85e97d476e4d4470" providerId="LiveId" clId="{1031F39B-6E0D-4137-AB17-7D5D585083E3}" dt="2025-10-18T07:27:05.504" v="35" actId="2696"/>
        <pc:sldMkLst>
          <pc:docMk/>
          <pc:sldMk cId="857402121" sldId="438"/>
        </pc:sldMkLst>
      </pc:sldChg>
      <pc:sldChg chg="modSp add del mod">
        <pc:chgData name="Dr.Sabeeh AL-Mayah" userId="85e97d476e4d4470" providerId="LiveId" clId="{1031F39B-6E0D-4137-AB17-7D5D585083E3}" dt="2025-10-18T07:29:44.556" v="39" actId="2696"/>
        <pc:sldMkLst>
          <pc:docMk/>
          <pc:sldMk cId="2424497890" sldId="441"/>
        </pc:sldMkLst>
      </pc:sldChg>
      <pc:sldChg chg="add del">
        <pc:chgData name="Dr.Sabeeh AL-Mayah" userId="85e97d476e4d4470" providerId="LiveId" clId="{1031F39B-6E0D-4137-AB17-7D5D585083E3}" dt="2025-10-18T07:33:03.404" v="40" actId="2696"/>
        <pc:sldMkLst>
          <pc:docMk/>
          <pc:sldMk cId="1145961986" sldId="442"/>
        </pc:sldMkLst>
      </pc:sldChg>
      <pc:sldChg chg="add">
        <pc:chgData name="Dr.Sabeeh AL-Mayah" userId="85e97d476e4d4470" providerId="LiveId" clId="{1031F39B-6E0D-4137-AB17-7D5D585083E3}" dt="2025-10-18T07:33:22.245" v="41"/>
        <pc:sldMkLst>
          <pc:docMk/>
          <pc:sldMk cId="1648253039" sldId="44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IQ"/>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24D0585E-A4FF-42F0-AF5A-A55E921224A3}" type="datetimeFigureOut">
              <a:rPr lang="ar-IQ" smtClean="0"/>
              <a:t>08/05/1447</a:t>
            </a:fld>
            <a:endParaRPr lang="ar-IQ"/>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ar-IQ"/>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IQ"/>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845DFB2F-56D3-4509-9149-289F7669693A}" type="slidenum">
              <a:rPr lang="ar-IQ" smtClean="0"/>
              <a:t>‹#›</a:t>
            </a:fld>
            <a:endParaRPr lang="ar-IQ"/>
          </a:p>
        </p:txBody>
      </p:sp>
    </p:spTree>
    <p:extLst>
      <p:ext uri="{BB962C8B-B14F-4D97-AF65-F5344CB8AC3E}">
        <p14:creationId xmlns:p14="http://schemas.microsoft.com/office/powerpoint/2010/main" val="3312755195"/>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ittiofauna.org/webmuseum/invertebrati/microinvertebrati/pg_07.htm"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l" defTabSz="914400" rtl="1" eaLnBrk="1" fontAlgn="auto" latinLnBrk="0" hangingPunct="1">
              <a:lnSpc>
                <a:spcPct val="100000"/>
              </a:lnSpc>
              <a:spcBef>
                <a:spcPts val="0"/>
              </a:spcBef>
              <a:spcAft>
                <a:spcPts val="0"/>
              </a:spcAft>
              <a:buClrTx/>
              <a:buSzTx/>
              <a:buFontTx/>
              <a:buNone/>
              <a:tabLst/>
              <a:defRPr/>
            </a:pPr>
            <a:fld id="{67496680-F54D-4FF5-8825-D76A94C2C263}"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l" defTabSz="914400" rtl="1" eaLnBrk="1" fontAlgn="auto" latinLnBrk="0" hangingPunct="1">
                <a:lnSpc>
                  <a:spcPct val="100000"/>
                </a:lnSpc>
                <a:spcBef>
                  <a:spcPts val="0"/>
                </a:spcBef>
                <a:spcAft>
                  <a:spcPts val="0"/>
                </a:spcAft>
                <a:buClrTx/>
                <a:buSzTx/>
                <a:buFontTx/>
                <a:buNone/>
                <a:tabLst/>
                <a:defRPr/>
              </a:pPr>
              <a:t>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5099887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IQ" dirty="0"/>
          </a:p>
        </p:txBody>
      </p:sp>
      <p:sp>
        <p:nvSpPr>
          <p:cNvPr id="4" name="عنصر نائب لرقم الشريحة 3"/>
          <p:cNvSpPr>
            <a:spLocks noGrp="1"/>
          </p:cNvSpPr>
          <p:nvPr>
            <p:ph type="sldNum" sz="quarter" idx="5"/>
          </p:nvPr>
        </p:nvSpPr>
        <p:spPr/>
        <p:txBody>
          <a:bodyPr/>
          <a:lstStyle/>
          <a:p>
            <a:fld id="{845DFB2F-56D3-4509-9149-289F7669693A}" type="slidenum">
              <a:rPr lang="ar-IQ" smtClean="0"/>
              <a:t>15</a:t>
            </a:fld>
            <a:endParaRPr lang="ar-IQ"/>
          </a:p>
        </p:txBody>
      </p:sp>
    </p:spTree>
    <p:extLst>
      <p:ext uri="{BB962C8B-B14F-4D97-AF65-F5344CB8AC3E}">
        <p14:creationId xmlns:p14="http://schemas.microsoft.com/office/powerpoint/2010/main" val="34230231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09CB01A3-CEF0-43C8-9466-547BFCF1F03F}" type="slidenum">
              <a:rPr lang="en-US" altLang="en-US">
                <a:solidFill>
                  <a:srgbClr val="000000"/>
                </a:solidFill>
                <a:latin typeface="Arial" panose="020B0604020202020204" pitchFamily="34" charset="0"/>
              </a:rPr>
              <a:pPr/>
              <a:t>16</a:t>
            </a:fld>
            <a:endParaRPr lang="en-US" altLang="en-US">
              <a:solidFill>
                <a:srgbClr val="000000"/>
              </a:solidFill>
              <a:latin typeface="Arial" panose="020B0604020202020204" pitchFamily="34" charset="0"/>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pPr eaLnBrk="1" hangingPunct="1"/>
            <a:r>
              <a:rPr lang="en-GB" altLang="en-US" b="1">
                <a:solidFill>
                  <a:srgbClr val="FF0000"/>
                </a:solidFill>
                <a:latin typeface="Arial" panose="020B0604020202020204" pitchFamily="34" charset="0"/>
              </a:rPr>
              <a:t>Autogamy </a:t>
            </a:r>
            <a:r>
              <a:rPr lang="en-GB" altLang="en-US">
                <a:latin typeface="Arial" panose="020B0604020202020204" pitchFamily="34" charset="0"/>
              </a:rPr>
              <a:t>(self-fertilization) process that occurs in one organism. </a:t>
            </a:r>
            <a:r>
              <a:rPr lang="en-GB" altLang="en-US" b="1">
                <a:latin typeface="Arial" panose="020B0604020202020204" pitchFamily="34" charset="0"/>
              </a:rPr>
              <a:t>cytogamy</a:t>
            </a:r>
            <a:r>
              <a:rPr lang="en-GB" altLang="en-US">
                <a:latin typeface="Arial" panose="020B0604020202020204" pitchFamily="34" charset="0"/>
              </a:rPr>
              <a:t> is another type of self-fertilization where two organisms join together but do not undergo nuclear exchange.</a:t>
            </a:r>
            <a:endParaRPr lang="en-US" altLang="en-US">
              <a:latin typeface="Arial" panose="020B0604020202020204" pitchFamily="34" charset="0"/>
            </a:endParaRPr>
          </a:p>
        </p:txBody>
      </p:sp>
    </p:spTree>
    <p:extLst>
      <p:ext uri="{BB962C8B-B14F-4D97-AF65-F5344CB8AC3E}">
        <p14:creationId xmlns:p14="http://schemas.microsoft.com/office/powerpoint/2010/main" val="5714013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BF4CC7AF-2A70-4C0E-AF43-1BAC5E85E713}" type="slidenum">
              <a:rPr lang="en-US" altLang="en-US">
                <a:solidFill>
                  <a:srgbClr val="000000"/>
                </a:solidFill>
                <a:latin typeface="Arial" panose="020B0604020202020204" pitchFamily="34" charset="0"/>
              </a:rPr>
              <a:pPr/>
              <a:t>17</a:t>
            </a:fld>
            <a:endParaRPr lang="en-US" altLang="en-US">
              <a:solidFill>
                <a:srgbClr val="000000"/>
              </a:solidFill>
              <a:latin typeface="Arial" panose="020B0604020202020204" pitchFamily="34"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9449924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3F2DA82A-A2BE-4442-9811-BF74FC266EBF}"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l" defTabSz="914400" rtl="1"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p:txBody>
          <a:bodyPr/>
          <a:lstStyle/>
          <a:p>
            <a:r>
              <a:rPr lang="en-US"/>
              <a:t>http://www.micrographia.com/specbiol/protis/homamoeb/amoe0100.htmhttp://www.micrographia.com/specbiol/protis/homamoeb/amoe0100.htm</a:t>
            </a:r>
          </a:p>
          <a:p>
            <a:r>
              <a:rPr lang="en-US"/>
              <a:t>http://www.emc.maricopa.edu/faculty/farabee/BIOBK/BioBookDiversity_3.html</a:t>
            </a:r>
          </a:p>
        </p:txBody>
      </p:sp>
    </p:spTree>
    <p:extLst>
      <p:ext uri="{BB962C8B-B14F-4D97-AF65-F5344CB8AC3E}">
        <p14:creationId xmlns:p14="http://schemas.microsoft.com/office/powerpoint/2010/main" val="6856670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F7A468E9-CD0E-4B55-896D-79544C040E33}"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l" defTabSz="914400" rtl="1"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p:txBody>
          <a:bodyPr/>
          <a:lstStyle/>
          <a:p>
            <a:r>
              <a:rPr lang="en-US" b="1">
                <a:hlinkClick r:id="rId3"/>
              </a:rPr>
              <a:t>www.ittiofauna.org/.../ pg_07.htm</a:t>
            </a:r>
            <a:r>
              <a:rPr lang="en-US"/>
              <a:t> </a:t>
            </a:r>
          </a:p>
          <a:p>
            <a:r>
              <a:rPr lang="en-US"/>
              <a:t>http://www.micrographia.com/specbiol/protis/cili/cili0100/parmov01.htm</a:t>
            </a:r>
          </a:p>
          <a:p>
            <a:r>
              <a:rPr lang="en-US"/>
              <a:t>http://www.kent.wednet.edu/staff/rlynch/sci_class/chap09/lesson_protista/Paramecium_Anatomy.html</a:t>
            </a:r>
          </a:p>
          <a:p>
            <a:endParaRPr lang="en-US"/>
          </a:p>
          <a:p>
            <a:endParaRPr lang="en-US"/>
          </a:p>
        </p:txBody>
      </p:sp>
    </p:spTree>
    <p:extLst>
      <p:ext uri="{BB962C8B-B14F-4D97-AF65-F5344CB8AC3E}">
        <p14:creationId xmlns:p14="http://schemas.microsoft.com/office/powerpoint/2010/main" val="25401697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07E7EA7D-B956-4308-99E6-59D89A8ADEE0}" type="slidenum">
              <a:rPr lang="en-US" altLang="en-US">
                <a:solidFill>
                  <a:srgbClr val="000000"/>
                </a:solidFill>
                <a:latin typeface="Arial" panose="020B0604020202020204" pitchFamily="34" charset="0"/>
              </a:rPr>
              <a:pPr/>
              <a:t>20</a:t>
            </a:fld>
            <a:endParaRPr lang="en-US" altLang="en-US">
              <a:solidFill>
                <a:srgbClr val="000000"/>
              </a:solidFill>
              <a:latin typeface="Arial" panose="020B0604020202020204" pitchFamily="34"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7779987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6C19F461-1B61-41B7-8A12-0869EEDB316A}"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l" defTabSz="914400" rtl="1"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p:txBody>
          <a:bodyPr/>
          <a:lstStyle/>
          <a:p>
            <a:r>
              <a:rPr lang="en-US"/>
              <a:t>http://www.lima.ohio-state.edu/biology/biodiv/webproto.htm</a:t>
            </a:r>
          </a:p>
          <a:p>
            <a:r>
              <a:rPr lang="en-US"/>
              <a:t>	http://www.lima.ohio-state.edu/biology/biodiv/proto/parafis.jpg</a:t>
            </a:r>
          </a:p>
        </p:txBody>
      </p:sp>
    </p:spTree>
    <p:extLst>
      <p:ext uri="{BB962C8B-B14F-4D97-AF65-F5344CB8AC3E}">
        <p14:creationId xmlns:p14="http://schemas.microsoft.com/office/powerpoint/2010/main" val="152119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FB889DBA-D5E5-4629-8DF3-B607C1EC2113}" type="slidenum">
              <a:rPr lang="en-US" altLang="en-US">
                <a:solidFill>
                  <a:srgbClr val="000000"/>
                </a:solidFill>
                <a:latin typeface="Arial" panose="020B0604020202020204" pitchFamily="34" charset="0"/>
              </a:rPr>
              <a:pPr/>
              <a:t>22</a:t>
            </a:fld>
            <a:endParaRPr lang="en-US" altLang="en-US">
              <a:solidFill>
                <a:srgbClr val="000000"/>
              </a:solidFill>
              <a:latin typeface="Arial" panose="020B0604020202020204" pitchFamily="34" charset="0"/>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p:spPr>
        <p:txBody>
          <a:bodyPr/>
          <a:lstStyle/>
          <a:p>
            <a:pPr eaLnBrk="1" hangingPunct="1"/>
            <a:r>
              <a:rPr lang="en-US" altLang="en-US">
                <a:latin typeface="Arial" panose="020B0604020202020204" pitchFamily="34" charset="0"/>
              </a:rPr>
              <a:t>Conjugal contact triggers meiosis in the micronuclei resulting in 4 haploid micronuclei. Concurrently, the macronucleus breaks down and disappears. Three of the micronuclei disintegrate and the remaining micronucleus divides again. Each of the conjugating organisms donates a micronucleus (gametic or male) to its mate via a cytoplasmic bridge that connects them. The gametic micronucleus fuses with the stationary (or female) micronucleus forming the diploid zygotic micronucleus. The conjugating pair separates and the zygotic nucluei undergo another round of division. One of these micronuclei develops into the macronucleus, thus completing the cycle. </a:t>
            </a:r>
          </a:p>
        </p:txBody>
      </p:sp>
    </p:spTree>
    <p:extLst>
      <p:ext uri="{BB962C8B-B14F-4D97-AF65-F5344CB8AC3E}">
        <p14:creationId xmlns:p14="http://schemas.microsoft.com/office/powerpoint/2010/main" val="11584802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DE4FF4E7-7EDA-448F-AD65-A45360738EF2}"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l" defTabSz="914400" rtl="1"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p:txBody>
          <a:bodyPr/>
          <a:lstStyle/>
          <a:p>
            <a:r>
              <a:rPr lang="en-US" dirty="0"/>
              <a:t>http://faculty.clintoncc.suny.edu/faculty/Michael.Gregory/files/Bio%20102/Bio%20102%20Laboratory/Protists/protists.htm	</a:t>
            </a:r>
          </a:p>
          <a:p>
            <a:r>
              <a:rPr lang="en-US" dirty="0"/>
              <a:t>	http://faculty.clintoncc.suny.edu/faculty/Michael.Gregory/files/Bio%20102/Bio%20102%20Laboratory/protists/paramecium_multimicronulleatum_conjugating_X_200.JPG</a:t>
            </a:r>
          </a:p>
        </p:txBody>
      </p:sp>
    </p:spTree>
    <p:extLst>
      <p:ext uri="{BB962C8B-B14F-4D97-AF65-F5344CB8AC3E}">
        <p14:creationId xmlns:p14="http://schemas.microsoft.com/office/powerpoint/2010/main" val="42207650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254B17AF-F96B-4ADB-8881-99176D147234}" type="slidenum">
              <a:rPr lang="en-US" altLang="en-US">
                <a:solidFill>
                  <a:srgbClr val="000000"/>
                </a:solidFill>
                <a:latin typeface="Arial" panose="020B0604020202020204" pitchFamily="34" charset="0"/>
              </a:rPr>
              <a:pPr/>
              <a:t>24</a:t>
            </a:fld>
            <a:endParaRPr lang="en-US" altLang="en-US">
              <a:solidFill>
                <a:srgbClr val="000000"/>
              </a:solidFill>
              <a:latin typeface="Arial" panose="020B0604020202020204" pitchFamily="34"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0555794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a:extLst>
              <a:ext uri="{FF2B5EF4-FFF2-40B4-BE49-F238E27FC236}">
                <a16:creationId xmlns:a16="http://schemas.microsoft.com/office/drawing/2014/main" id="{EADC4499-E692-4FF4-B248-3F93717070F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a:extLst>
              <a:ext uri="{FF2B5EF4-FFF2-40B4-BE49-F238E27FC236}">
                <a16:creationId xmlns:a16="http://schemas.microsoft.com/office/drawing/2014/main" id="{C8C002B1-99EC-4D3A-9351-7F1022FD3FB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88068" name="Slide Number Placeholder 3">
            <a:extLst>
              <a:ext uri="{FF2B5EF4-FFF2-40B4-BE49-F238E27FC236}">
                <a16:creationId xmlns:a16="http://schemas.microsoft.com/office/drawing/2014/main" id="{CA248A06-1B0F-4A1F-B19E-A79763D5368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5C367B1E-96F7-4F3E-9B36-7B7B1C7626F2}"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030247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97E43A6B-7D8F-4336-A108-EFA84E3E6421}" type="slidenum">
              <a:rPr lang="en-US" altLang="en-US">
                <a:solidFill>
                  <a:srgbClr val="000000"/>
                </a:solidFill>
                <a:latin typeface="Arial" panose="020B0604020202020204" pitchFamily="34" charset="0"/>
              </a:rPr>
              <a:pPr/>
              <a:t>27</a:t>
            </a:fld>
            <a:endParaRPr lang="en-US" altLang="en-US">
              <a:solidFill>
                <a:srgbClr val="000000"/>
              </a:solidFill>
              <a:latin typeface="Arial" panose="020B0604020202020204" pitchFamily="34"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578591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4BD5CFCE-21D2-495F-A1F1-94EE8EEE18BF}" type="slidenum">
              <a:rPr lang="en-US" altLang="en-US">
                <a:solidFill>
                  <a:srgbClr val="000000"/>
                </a:solidFill>
                <a:latin typeface="Arial" panose="020B0604020202020204" pitchFamily="34" charset="0"/>
              </a:rPr>
              <a:pPr/>
              <a:t>28</a:t>
            </a:fld>
            <a:endParaRPr lang="en-US" altLang="en-US">
              <a:solidFill>
                <a:srgbClr val="000000"/>
              </a:solidFill>
              <a:latin typeface="Arial" panose="020B0604020202020204" pitchFamily="34" charset="0"/>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2374927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8C985556-5522-44C7-9191-36767E53EAFE}" type="slidenum">
              <a:rPr lang="en-US" altLang="en-US">
                <a:solidFill>
                  <a:srgbClr val="000000"/>
                </a:solidFill>
                <a:latin typeface="Arial" panose="020B0604020202020204" pitchFamily="34" charset="0"/>
              </a:rPr>
              <a:pPr/>
              <a:t>29</a:t>
            </a:fld>
            <a:endParaRPr lang="en-US" altLang="en-US">
              <a:solidFill>
                <a:srgbClr val="000000"/>
              </a:solidFill>
              <a:latin typeface="Arial" panose="020B0604020202020204" pitchFamily="34" charset="0"/>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3127733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D660F618-8EEB-4314-806B-3A5DE6CF1F41}" type="slidenum">
              <a:rPr lang="en-US" altLang="en-US">
                <a:solidFill>
                  <a:srgbClr val="000000"/>
                </a:solidFill>
                <a:latin typeface="Arial" panose="020B0604020202020204" pitchFamily="34" charset="0"/>
              </a:rPr>
              <a:pPr/>
              <a:t>30</a:t>
            </a:fld>
            <a:endParaRPr lang="en-US" altLang="en-US">
              <a:solidFill>
                <a:srgbClr val="000000"/>
              </a:solidFill>
              <a:latin typeface="Arial" panose="020B0604020202020204" pitchFamily="34" charset="0"/>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3258680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a:extLst>
              <a:ext uri="{FF2B5EF4-FFF2-40B4-BE49-F238E27FC236}">
                <a16:creationId xmlns:a16="http://schemas.microsoft.com/office/drawing/2014/main" id="{DC65C38A-BF97-4E05-963B-48DCEA9A0B5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a:extLst>
              <a:ext uri="{FF2B5EF4-FFF2-40B4-BE49-F238E27FC236}">
                <a16:creationId xmlns:a16="http://schemas.microsoft.com/office/drawing/2014/main" id="{3358AABB-00E5-41E5-9000-08CE41FD487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90116" name="Slide Number Placeholder 3">
            <a:extLst>
              <a:ext uri="{FF2B5EF4-FFF2-40B4-BE49-F238E27FC236}">
                <a16:creationId xmlns:a16="http://schemas.microsoft.com/office/drawing/2014/main" id="{9BCAC698-60AC-41B1-A000-7086E501D88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F931D415-308B-43B0-9C0E-6D903D794F70}"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989517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a:extLst>
              <a:ext uri="{FF2B5EF4-FFF2-40B4-BE49-F238E27FC236}">
                <a16:creationId xmlns:a16="http://schemas.microsoft.com/office/drawing/2014/main" id="{F6E0DDCF-7CA2-489B-BF54-907EB59B621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a:extLst>
              <a:ext uri="{FF2B5EF4-FFF2-40B4-BE49-F238E27FC236}">
                <a16:creationId xmlns:a16="http://schemas.microsoft.com/office/drawing/2014/main" id="{420AF984-B04A-4544-9880-BDB4D31E522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96260" name="Slide Number Placeholder 3">
            <a:extLst>
              <a:ext uri="{FF2B5EF4-FFF2-40B4-BE49-F238E27FC236}">
                <a16:creationId xmlns:a16="http://schemas.microsoft.com/office/drawing/2014/main" id="{C940BABC-2728-4750-9682-183D67DDB67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65B5E80A-53D3-417F-AB8B-9282DCC44888}"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293943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A792786C-B4FE-49D1-888E-35D9AE3B42C2}" type="slidenum">
              <a:rPr lang="en-US" altLang="en-US">
                <a:solidFill>
                  <a:srgbClr val="000000"/>
                </a:solidFill>
                <a:latin typeface="Arial" panose="020B0604020202020204" pitchFamily="34" charset="0"/>
              </a:rPr>
              <a:pPr/>
              <a:t>6</a:t>
            </a:fld>
            <a:endParaRPr lang="en-US" altLang="en-US">
              <a:solidFill>
                <a:srgbClr val="000000"/>
              </a:solidFill>
              <a:latin typeface="Arial" panose="020B0604020202020204" pitchFamily="34"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8447035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dirty="0"/>
          </a:p>
        </p:txBody>
      </p:sp>
      <p:sp>
        <p:nvSpPr>
          <p:cNvPr id="4" name="Slide Number Placeholder 3"/>
          <p:cNvSpPr>
            <a:spLocks noGrp="1"/>
          </p:cNvSpPr>
          <p:nvPr>
            <p:ph type="sldNum" sz="quarter" idx="10"/>
          </p:nvPr>
        </p:nvSpPr>
        <p:spPr/>
        <p:txBody>
          <a:bodyPr/>
          <a:lstStyle/>
          <a:p>
            <a:fld id="{3081FF2A-E5DE-4E79-81C7-077D482A114D}" type="slidenum">
              <a:rPr lang="ar-IQ" smtClean="0">
                <a:solidFill>
                  <a:prstClr val="black"/>
                </a:solidFill>
              </a:rPr>
              <a:pPr/>
              <a:t>8</a:t>
            </a:fld>
            <a:endParaRPr lang="ar-IQ">
              <a:solidFill>
                <a:prstClr val="black"/>
              </a:solidFill>
            </a:endParaRPr>
          </a:p>
        </p:txBody>
      </p:sp>
    </p:spTree>
    <p:extLst>
      <p:ext uri="{BB962C8B-B14F-4D97-AF65-F5344CB8AC3E}">
        <p14:creationId xmlns:p14="http://schemas.microsoft.com/office/powerpoint/2010/main" val="9743816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a:extLst>
              <a:ext uri="{FF2B5EF4-FFF2-40B4-BE49-F238E27FC236}">
                <a16:creationId xmlns:a16="http://schemas.microsoft.com/office/drawing/2014/main" id="{DCAF772B-96B7-4533-8868-FD8F9D6EC80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a:extLst>
              <a:ext uri="{FF2B5EF4-FFF2-40B4-BE49-F238E27FC236}">
                <a16:creationId xmlns:a16="http://schemas.microsoft.com/office/drawing/2014/main" id="{591E7EF0-F7F0-4526-ACD8-6475E159F59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94212" name="Slide Number Placeholder 3">
            <a:extLst>
              <a:ext uri="{FF2B5EF4-FFF2-40B4-BE49-F238E27FC236}">
                <a16:creationId xmlns:a16="http://schemas.microsoft.com/office/drawing/2014/main" id="{5C420DA8-A1C1-49C5-B278-613DB9E15D2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B858BCC4-0C3C-430E-B789-5FBB8016B2E3}"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485877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AB5696A5-9410-415E-BD35-914F53AC2420}" type="slidenum">
              <a:rPr lang="en-US" altLang="en-US">
                <a:solidFill>
                  <a:srgbClr val="000000"/>
                </a:solidFill>
                <a:latin typeface="Arial" panose="020B0604020202020204" pitchFamily="34" charset="0"/>
              </a:rPr>
              <a:pPr/>
              <a:t>13</a:t>
            </a:fld>
            <a:endParaRPr lang="en-US" altLang="en-US">
              <a:solidFill>
                <a:srgbClr val="000000"/>
              </a:solidFill>
              <a:latin typeface="Arial" panose="020B0604020202020204" pitchFamily="34"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6061103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1E5461F8-B4F8-4B83-8882-FD21C03D296F}" type="slidenum">
              <a:rPr lang="en-US" altLang="en-US">
                <a:solidFill>
                  <a:srgbClr val="000000"/>
                </a:solidFill>
                <a:latin typeface="Arial" panose="020B0604020202020204" pitchFamily="34" charset="0"/>
              </a:rPr>
              <a:pPr/>
              <a:t>14</a:t>
            </a:fld>
            <a:endParaRPr lang="en-US" altLang="en-US">
              <a:solidFill>
                <a:srgbClr val="000000"/>
              </a:solidFill>
              <a:latin typeface="Arial" panose="020B0604020202020204" pitchFamily="34"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6149423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61A6771-153E-4802-9354-245903163F14}" type="datetimeFigureOut">
              <a:rPr lang="en-US" smtClean="0"/>
              <a:t>10/29/2025</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AF5DEEC3-94CB-4AA9-ABD9-FAA3047651A6}" type="slidenum">
              <a:rPr lang="en-US" smtClean="0"/>
              <a:t>‹#›</a:t>
            </a:fld>
            <a:endParaRPr lang="en-US"/>
          </a:p>
        </p:txBody>
      </p:sp>
    </p:spTree>
    <p:extLst>
      <p:ext uri="{BB962C8B-B14F-4D97-AF65-F5344CB8AC3E}">
        <p14:creationId xmlns:p14="http://schemas.microsoft.com/office/powerpoint/2010/main" val="16015706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61A6771-153E-4802-9354-245903163F14}" type="datetimeFigureOut">
              <a:rPr lang="en-US" smtClean="0"/>
              <a:t>10/29/2025</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F5DEEC3-94CB-4AA9-ABD9-FAA3047651A6}" type="slidenum">
              <a:rPr lang="en-US" smtClean="0"/>
              <a:t>‹#›</a:t>
            </a:fld>
            <a:endParaRPr lang="en-US"/>
          </a:p>
        </p:txBody>
      </p:sp>
    </p:spTree>
    <p:extLst>
      <p:ext uri="{BB962C8B-B14F-4D97-AF65-F5344CB8AC3E}">
        <p14:creationId xmlns:p14="http://schemas.microsoft.com/office/powerpoint/2010/main" val="2678289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61A6771-153E-4802-9354-245903163F14}" type="datetimeFigureOut">
              <a:rPr lang="en-US" smtClean="0"/>
              <a:t>10/29/2025</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F5DEEC3-94CB-4AA9-ABD9-FAA3047651A6}"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3623814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361A6771-153E-4802-9354-245903163F14}" type="datetimeFigureOut">
              <a:rPr lang="en-US" smtClean="0"/>
              <a:t>10/29/2025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F5DEEC3-94CB-4AA9-ABD9-FAA3047651A6}" type="slidenum">
              <a:rPr lang="en-US" smtClean="0"/>
              <a:t>‹#›</a:t>
            </a:fld>
            <a:endParaRPr lang="en-US"/>
          </a:p>
        </p:txBody>
      </p:sp>
    </p:spTree>
    <p:extLst>
      <p:ext uri="{BB962C8B-B14F-4D97-AF65-F5344CB8AC3E}">
        <p14:creationId xmlns:p14="http://schemas.microsoft.com/office/powerpoint/2010/main" val="28000343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361A6771-153E-4802-9354-245903163F14}" type="datetimeFigureOut">
              <a:rPr lang="en-US" smtClean="0"/>
              <a:t>10/29/2025</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F5DEEC3-94CB-4AA9-ABD9-FAA3047651A6}"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9408772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361A6771-153E-4802-9354-245903163F14}" type="datetimeFigureOut">
              <a:rPr lang="en-US" smtClean="0"/>
              <a:t>10/29/2025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F5DEEC3-94CB-4AA9-ABD9-FAA3047651A6}" type="slidenum">
              <a:rPr lang="en-US" smtClean="0"/>
              <a:t>‹#›</a:t>
            </a:fld>
            <a:endParaRPr lang="en-US"/>
          </a:p>
        </p:txBody>
      </p:sp>
    </p:spTree>
    <p:extLst>
      <p:ext uri="{BB962C8B-B14F-4D97-AF65-F5344CB8AC3E}">
        <p14:creationId xmlns:p14="http://schemas.microsoft.com/office/powerpoint/2010/main" val="32558622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1A6771-153E-4802-9354-245903163F14}" type="datetimeFigureOut">
              <a:rPr lang="en-US" smtClean="0"/>
              <a:t>10/29/2025</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F5DEEC3-94CB-4AA9-ABD9-FAA3047651A6}" type="slidenum">
              <a:rPr lang="en-US" smtClean="0"/>
              <a:t>‹#›</a:t>
            </a:fld>
            <a:endParaRPr lang="en-US"/>
          </a:p>
        </p:txBody>
      </p:sp>
    </p:spTree>
    <p:extLst>
      <p:ext uri="{BB962C8B-B14F-4D97-AF65-F5344CB8AC3E}">
        <p14:creationId xmlns:p14="http://schemas.microsoft.com/office/powerpoint/2010/main" val="26797280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1A6771-153E-4802-9354-245903163F14}" type="datetimeFigureOut">
              <a:rPr lang="en-US" smtClean="0"/>
              <a:t>10/29/2025</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F5DEEC3-94CB-4AA9-ABD9-FAA3047651A6}" type="slidenum">
              <a:rPr lang="en-US" smtClean="0"/>
              <a:t>‹#›</a:t>
            </a:fld>
            <a:endParaRPr lang="en-US"/>
          </a:p>
        </p:txBody>
      </p:sp>
    </p:spTree>
    <p:extLst>
      <p:ext uri="{BB962C8B-B14F-4D97-AF65-F5344CB8AC3E}">
        <p14:creationId xmlns:p14="http://schemas.microsoft.com/office/powerpoint/2010/main" val="16869633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041D5CB-921D-4AF1-8780-A5339E0FB6C9}" type="slidenum">
              <a:rPr lang="en-US"/>
              <a:pPr>
                <a:defRPr/>
              </a:pPr>
              <a:t>‹#›</a:t>
            </a:fld>
            <a:endParaRPr lang="en-US"/>
          </a:p>
        </p:txBody>
      </p:sp>
    </p:spTree>
    <p:extLst>
      <p:ext uri="{BB962C8B-B14F-4D97-AF65-F5344CB8AC3E}">
        <p14:creationId xmlns:p14="http://schemas.microsoft.com/office/powerpoint/2010/main" val="11156167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BF45DBA-5911-42BF-A17C-FA4DF23E2F4E}" type="slidenum">
              <a:rPr lang="en-US"/>
              <a:pPr>
                <a:defRPr/>
              </a:pPr>
              <a:t>‹#›</a:t>
            </a:fld>
            <a:endParaRPr lang="en-US"/>
          </a:p>
        </p:txBody>
      </p:sp>
    </p:spTree>
    <p:extLst>
      <p:ext uri="{BB962C8B-B14F-4D97-AF65-F5344CB8AC3E}">
        <p14:creationId xmlns:p14="http://schemas.microsoft.com/office/powerpoint/2010/main" val="20304986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10972800" cy="13716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609600" y="1981200"/>
            <a:ext cx="109728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09600" y="4114800"/>
            <a:ext cx="109728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59F1A57-7B19-4EB8-9459-6897D0628441}" type="slidenum">
              <a:rPr lang="en-US" altLang="en-US"/>
              <a:pPr>
                <a:defRPr/>
              </a:pPr>
              <a:t>‹#›</a:t>
            </a:fld>
            <a:endParaRPr lang="en-US" altLang="en-US"/>
          </a:p>
        </p:txBody>
      </p:sp>
    </p:spTree>
    <p:extLst>
      <p:ext uri="{BB962C8B-B14F-4D97-AF65-F5344CB8AC3E}">
        <p14:creationId xmlns:p14="http://schemas.microsoft.com/office/powerpoint/2010/main" val="3951824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1A6771-153E-4802-9354-245903163F14}" type="datetimeFigureOut">
              <a:rPr lang="en-US" smtClean="0"/>
              <a:t>10/29/2025</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ar-IQ"/>
          </a:p>
        </p:txBody>
      </p:sp>
      <p:sp>
        <p:nvSpPr>
          <p:cNvPr id="6" name="Slide Number Placeholder 5"/>
          <p:cNvSpPr>
            <a:spLocks noGrp="1"/>
          </p:cNvSpPr>
          <p:nvPr>
            <p:ph type="sldNum" sz="quarter" idx="12"/>
          </p:nvPr>
        </p:nvSpPr>
        <p:spPr/>
        <p:txBody>
          <a:bodyPr/>
          <a:lstStyle/>
          <a:p>
            <a:fld id="{AF5DEEC3-94CB-4AA9-ABD9-FAA3047651A6}" type="slidenum">
              <a:rPr lang="en-US" smtClean="0"/>
              <a:t>‹#›</a:t>
            </a:fld>
            <a:endParaRPr lang="en-US"/>
          </a:p>
        </p:txBody>
      </p:sp>
    </p:spTree>
    <p:extLst>
      <p:ext uri="{BB962C8B-B14F-4D97-AF65-F5344CB8AC3E}">
        <p14:creationId xmlns:p14="http://schemas.microsoft.com/office/powerpoint/2010/main" val="30576578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61A6771-153E-4802-9354-245903163F14}" type="datetimeFigureOut">
              <a:rPr lang="en-US" smtClean="0"/>
              <a:t>10/29/2025</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F5DEEC3-94CB-4AA9-ABD9-FAA3047651A6}" type="slidenum">
              <a:rPr lang="en-US" smtClean="0"/>
              <a:t>‹#›</a:t>
            </a:fld>
            <a:endParaRPr lang="en-US"/>
          </a:p>
        </p:txBody>
      </p:sp>
    </p:spTree>
    <p:extLst>
      <p:ext uri="{BB962C8B-B14F-4D97-AF65-F5344CB8AC3E}">
        <p14:creationId xmlns:p14="http://schemas.microsoft.com/office/powerpoint/2010/main" val="3730371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61A6771-153E-4802-9354-245903163F14}" type="datetimeFigureOut">
              <a:rPr lang="en-US" smtClean="0"/>
              <a:t>10/29/2025</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AF5DEEC3-94CB-4AA9-ABD9-FAA3047651A6}" type="slidenum">
              <a:rPr lang="en-US" smtClean="0"/>
              <a:t>‹#›</a:t>
            </a:fld>
            <a:endParaRPr lang="en-US"/>
          </a:p>
        </p:txBody>
      </p:sp>
    </p:spTree>
    <p:extLst>
      <p:ext uri="{BB962C8B-B14F-4D97-AF65-F5344CB8AC3E}">
        <p14:creationId xmlns:p14="http://schemas.microsoft.com/office/powerpoint/2010/main" val="28886612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61A6771-153E-4802-9354-245903163F14}" type="datetimeFigureOut">
              <a:rPr lang="en-US" smtClean="0"/>
              <a:t>10/29/2025</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AF5DEEC3-94CB-4AA9-ABD9-FAA3047651A6}" type="slidenum">
              <a:rPr lang="en-US" smtClean="0"/>
              <a:t>‹#›</a:t>
            </a:fld>
            <a:endParaRPr lang="en-US"/>
          </a:p>
        </p:txBody>
      </p:sp>
    </p:spTree>
    <p:extLst>
      <p:ext uri="{BB962C8B-B14F-4D97-AF65-F5344CB8AC3E}">
        <p14:creationId xmlns:p14="http://schemas.microsoft.com/office/powerpoint/2010/main" val="25844336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61A6771-153E-4802-9354-245903163F14}" type="datetimeFigureOut">
              <a:rPr lang="en-US" smtClean="0"/>
              <a:t>10/29/2025</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AF5DEEC3-94CB-4AA9-ABD9-FAA3047651A6}" type="slidenum">
              <a:rPr lang="en-US" smtClean="0"/>
              <a:t>‹#›</a:t>
            </a:fld>
            <a:endParaRPr lang="en-US"/>
          </a:p>
        </p:txBody>
      </p:sp>
    </p:spTree>
    <p:extLst>
      <p:ext uri="{BB962C8B-B14F-4D97-AF65-F5344CB8AC3E}">
        <p14:creationId xmlns:p14="http://schemas.microsoft.com/office/powerpoint/2010/main" val="4294945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1A6771-153E-4802-9354-245903163F14}" type="datetimeFigureOut">
              <a:rPr lang="en-US" smtClean="0"/>
              <a:t>10/29/2025</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AF5DEEC3-94CB-4AA9-ABD9-FAA3047651A6}" type="slidenum">
              <a:rPr lang="en-US" smtClean="0"/>
              <a:t>‹#›</a:t>
            </a:fld>
            <a:endParaRPr lang="en-US"/>
          </a:p>
        </p:txBody>
      </p:sp>
    </p:spTree>
    <p:extLst>
      <p:ext uri="{BB962C8B-B14F-4D97-AF65-F5344CB8AC3E}">
        <p14:creationId xmlns:p14="http://schemas.microsoft.com/office/powerpoint/2010/main" val="376716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61A6771-153E-4802-9354-245903163F14}" type="datetimeFigureOut">
              <a:rPr lang="en-US" smtClean="0"/>
              <a:t>10/29/2025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AF5DEEC3-94CB-4AA9-ABD9-FAA3047651A6}" type="slidenum">
              <a:rPr lang="en-US" smtClean="0"/>
              <a:t>‹#›</a:t>
            </a:fld>
            <a:endParaRPr lang="en-US"/>
          </a:p>
        </p:txBody>
      </p:sp>
    </p:spTree>
    <p:extLst>
      <p:ext uri="{BB962C8B-B14F-4D97-AF65-F5344CB8AC3E}">
        <p14:creationId xmlns:p14="http://schemas.microsoft.com/office/powerpoint/2010/main" val="2792276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61A6771-153E-4802-9354-245903163F14}" type="datetimeFigureOut">
              <a:rPr lang="en-US" smtClean="0"/>
              <a:t>10/29/2025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F5DEEC3-94CB-4AA9-ABD9-FAA3047651A6}" type="slidenum">
              <a:rPr lang="en-US" smtClean="0"/>
              <a:t>‹#›</a:t>
            </a:fld>
            <a:endParaRPr lang="en-US"/>
          </a:p>
        </p:txBody>
      </p:sp>
    </p:spTree>
    <p:extLst>
      <p:ext uri="{BB962C8B-B14F-4D97-AF65-F5344CB8AC3E}">
        <p14:creationId xmlns:p14="http://schemas.microsoft.com/office/powerpoint/2010/main" val="32941473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ar-IQ"/>
            </a:p>
          </p:txBody>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ar-IQ"/>
            </a:p>
          </p:txBody>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ar-IQ"/>
            </a:p>
          </p:txBody>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ar-IQ"/>
            </a:p>
          </p:txBody>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ar-IQ"/>
            </a:p>
          </p:txBody>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ar-IQ"/>
            </a:p>
          </p:txBody>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ar-IQ"/>
            </a:p>
          </p:txBody>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ar-IQ"/>
            </a:p>
          </p:txBody>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ar-IQ"/>
            </a:p>
          </p:txBody>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ar-IQ"/>
            </a:p>
          </p:txBody>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ar-IQ"/>
            </a:p>
          </p:txBody>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ar-IQ"/>
            </a:p>
          </p:txBody>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ar-IQ"/>
            </a:p>
          </p:txBody>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ar-IQ"/>
            </a:p>
          </p:txBody>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ar-IQ"/>
            </a:p>
          </p:txBody>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ar-IQ"/>
            </a:p>
          </p:txBody>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ar-IQ"/>
            </a:p>
          </p:txBody>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ar-IQ"/>
            </a:p>
          </p:txBody>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ar-IQ"/>
            </a:p>
          </p:txBody>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ar-IQ"/>
            </a:p>
          </p:txBody>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ar-IQ"/>
            </a:p>
          </p:txBody>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ar-IQ"/>
            </a:p>
          </p:txBody>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ar-IQ"/>
            </a:p>
          </p:txBody>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ar-IQ"/>
            </a:p>
          </p:txBody>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ar-IQ"/>
          </a:p>
        </p:txBody>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361A6771-153E-4802-9354-245903163F14}" type="datetimeFigureOut">
              <a:rPr lang="en-US" smtClean="0"/>
              <a:t>10/29/2025</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AF5DEEC3-94CB-4AA9-ABD9-FAA3047651A6}" type="slidenum">
              <a:rPr lang="en-US" smtClean="0"/>
              <a:t>‹#›</a:t>
            </a:fld>
            <a:endParaRPr lang="en-US"/>
          </a:p>
        </p:txBody>
      </p:sp>
    </p:spTree>
    <p:extLst>
      <p:ext uri="{BB962C8B-B14F-4D97-AF65-F5344CB8AC3E}">
        <p14:creationId xmlns:p14="http://schemas.microsoft.com/office/powerpoint/2010/main" val="338137781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 id="2147483692" r:id="rId18"/>
    <p:sldLayoutId id="2147483693" r:id="rId19"/>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ittiofauna.org/webmuseum/invertebrati/microinvertebrati/pg_07_big.htm"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jpeg"/></Relationships>
</file>

<file path=ppt/slides/_rels/slide19.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2.xml"/><Relationship Id="rId1" Type="http://schemas.openxmlformats.org/officeDocument/2006/relationships/slideLayout" Target="../slideLayouts/slideLayout17.xm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4"/>
          <p:cNvSpPr>
            <a:spLocks noChangeArrowheads="1"/>
          </p:cNvSpPr>
          <p:nvPr/>
        </p:nvSpPr>
        <p:spPr bwMode="auto">
          <a:xfrm>
            <a:off x="772240" y="675823"/>
            <a:ext cx="10772761" cy="4462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D1300D"/>
              </a:buClr>
              <a:buFont typeface="Times" panose="02020603050405020304" pitchFamily="18" charset="0"/>
              <a:buChar char="•"/>
              <a:defRPr sz="3200">
                <a:solidFill>
                  <a:schemeClr val="tx1"/>
                </a:solidFill>
                <a:latin typeface="Arial" panose="020B0604020202020204" pitchFamily="34" charset="0"/>
                <a:ea typeface="ヒラギノ角ゴ Pro W3"/>
                <a:cs typeface="ヒラギノ角ゴ Pro W3"/>
              </a:defRPr>
            </a:lvl1pPr>
            <a:lvl2pPr marL="742950" indent="-285750">
              <a:spcBef>
                <a:spcPct val="20000"/>
              </a:spcBef>
              <a:buChar char="–"/>
              <a:defRPr sz="2800">
                <a:solidFill>
                  <a:schemeClr val="tx1"/>
                </a:solidFill>
                <a:latin typeface="Arial" panose="020B0604020202020204" pitchFamily="34" charset="0"/>
                <a:ea typeface="ヒラギノ角ゴ Pro W3"/>
                <a:cs typeface="ヒラギノ角ゴ Pro W3"/>
              </a:defRPr>
            </a:lvl2pPr>
            <a:lvl3pPr marL="1143000" indent="-228600">
              <a:spcBef>
                <a:spcPct val="20000"/>
              </a:spcBef>
              <a:buChar char="•"/>
              <a:defRPr sz="2400">
                <a:solidFill>
                  <a:schemeClr val="tx1"/>
                </a:solidFill>
                <a:latin typeface="Arial" panose="020B0604020202020204" pitchFamily="34" charset="0"/>
                <a:ea typeface="ヒラギノ角ゴ Pro W3"/>
                <a:cs typeface="ヒラギノ角ゴ Pro W3"/>
              </a:defRPr>
            </a:lvl3pPr>
            <a:lvl4pPr marL="1600200" indent="-228600">
              <a:spcBef>
                <a:spcPct val="20000"/>
              </a:spcBef>
              <a:buChar char="–"/>
              <a:defRPr sz="2000">
                <a:solidFill>
                  <a:schemeClr val="tx1"/>
                </a:solidFill>
                <a:latin typeface="Arial" panose="020B0604020202020204" pitchFamily="34" charset="0"/>
                <a:ea typeface="ヒラギノ角ゴ Pro W3"/>
                <a:cs typeface="ヒラギノ角ゴ Pro W3"/>
              </a:defRPr>
            </a:lvl4pPr>
            <a:lvl5pPr marL="2057400" indent="-228600">
              <a:spcBef>
                <a:spcPct val="20000"/>
              </a:spcBef>
              <a:buChar char="»"/>
              <a:defRPr sz="20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1800" b="0" i="0" u="none" strike="noStrike" kern="1200" cap="none" spc="0" normalizeH="0" baseline="0" noProof="0" dirty="0">
                <a:ln>
                  <a:noFill/>
                </a:ln>
                <a:solidFill>
                  <a:srgbClr val="002060"/>
                </a:solidFill>
                <a:effectLst/>
                <a:uLnTx/>
                <a:uFillTx/>
                <a:latin typeface="Arial Rounded MT Bold" panose="020F0704030504030204" pitchFamily="34" charset="0"/>
                <a:cs typeface="Calibri" panose="020F0502020204030204" pitchFamily="34" charset="0"/>
              </a:rPr>
              <a:t>BASRAH UNIVERSITY</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1800" b="0" i="0" u="none" strike="noStrike" kern="1200" cap="none" spc="0" normalizeH="0" baseline="0" noProof="0" dirty="0">
                <a:ln>
                  <a:noFill/>
                </a:ln>
                <a:solidFill>
                  <a:srgbClr val="002060"/>
                </a:solidFill>
                <a:effectLst/>
                <a:uLnTx/>
                <a:uFillTx/>
                <a:latin typeface="Arial Rounded MT Bold" panose="020F0704030504030204" pitchFamily="34" charset="0"/>
                <a:cs typeface="Calibri" panose="020F0502020204030204" pitchFamily="34" charset="0"/>
              </a:rPr>
              <a:t>Faculty of Education for Pure Sciences </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1800" b="0" i="0" u="none" strike="noStrike" kern="1200" cap="none" spc="0" normalizeH="0" baseline="0" noProof="0" dirty="0">
                <a:ln>
                  <a:noFill/>
                </a:ln>
                <a:solidFill>
                  <a:srgbClr val="002060"/>
                </a:solidFill>
                <a:effectLst/>
                <a:uLnTx/>
                <a:uFillTx/>
                <a:latin typeface="Arial Rounded MT Bold" panose="020F0704030504030204" pitchFamily="34" charset="0"/>
                <a:cs typeface="Calibri" panose="020F0502020204030204" pitchFamily="34" charset="0"/>
              </a:rPr>
              <a:t>Biology Department</a:t>
            </a:r>
          </a:p>
          <a:p>
            <a:pPr marL="0" marR="0" lvl="0" indent="0" algn="ctr" defTabSz="457200" rtl="0" eaLnBrk="1" fontAlgn="auto" latinLnBrk="0" hangingPunct="1">
              <a:lnSpc>
                <a:spcPct val="100000"/>
              </a:lnSpc>
              <a:spcBef>
                <a:spcPct val="0"/>
              </a:spcBef>
              <a:spcAft>
                <a:spcPts val="0"/>
              </a:spcAft>
              <a:buClrTx/>
              <a:buSzTx/>
              <a:buFont typeface="Times" panose="02020603050405020304" pitchFamily="18" charset="0"/>
              <a:buNone/>
              <a:tabLst/>
              <a:defRPr/>
            </a:pPr>
            <a:r>
              <a:rPr kumimoji="0" lang="en-US" altLang="en-US" sz="1800" b="0" i="0" u="none" strike="noStrike" kern="1200" cap="none" spc="0" normalizeH="0" baseline="0" noProof="0" dirty="0">
                <a:ln>
                  <a:noFill/>
                </a:ln>
                <a:solidFill>
                  <a:srgbClr val="002060"/>
                </a:solidFill>
                <a:effectLst/>
                <a:uLnTx/>
                <a:uFillTx/>
                <a:latin typeface="Arial Rounded MT Bold" panose="020F0704030504030204" pitchFamily="34" charset="0"/>
                <a:cs typeface="Calibri" panose="020F0502020204030204" pitchFamily="34" charset="0"/>
              </a:rPr>
              <a:t>2025- 2026</a:t>
            </a:r>
          </a:p>
          <a:p>
            <a:pPr marL="0" marR="0" lvl="0" indent="0" algn="ctr" defTabSz="457200" rtl="0" eaLnBrk="1" fontAlgn="auto" latinLnBrk="0" hangingPunct="1">
              <a:lnSpc>
                <a:spcPct val="100000"/>
              </a:lnSpc>
              <a:spcBef>
                <a:spcPct val="0"/>
              </a:spcBef>
              <a:spcAft>
                <a:spcPts val="0"/>
              </a:spcAft>
              <a:buClrTx/>
              <a:buSzTx/>
              <a:buFont typeface="Times" panose="02020603050405020304" pitchFamily="18" charset="0"/>
              <a:buNone/>
              <a:tabLst/>
              <a:defRPr/>
            </a:pPr>
            <a:endParaRPr kumimoji="0" lang="en-US" altLang="en-US" sz="1800" b="0" i="0" u="none" strike="noStrike" kern="1200" cap="none" spc="0" normalizeH="0" baseline="0" noProof="0" dirty="0">
              <a:ln>
                <a:noFill/>
              </a:ln>
              <a:solidFill>
                <a:srgbClr val="002060"/>
              </a:solidFill>
              <a:effectLst/>
              <a:uLnTx/>
              <a:uFillTx/>
              <a:latin typeface="Arial Rounded MT Bold" panose="020F0704030504030204" pitchFamily="34" charset="0"/>
              <a:cs typeface="Calibri" panose="020F0502020204030204" pitchFamily="34" charset="0"/>
            </a:endParaRPr>
          </a:p>
          <a:p>
            <a:pPr marL="0" marR="0" lvl="0" indent="0" algn="ctr" defTabSz="457200" rtl="0" eaLnBrk="1" fontAlgn="auto" latinLnBrk="0" hangingPunct="1">
              <a:lnSpc>
                <a:spcPct val="100000"/>
              </a:lnSpc>
              <a:spcBef>
                <a:spcPct val="0"/>
              </a:spcBef>
              <a:spcAft>
                <a:spcPts val="0"/>
              </a:spcAft>
              <a:buClrTx/>
              <a:buSzTx/>
              <a:buFont typeface="Times" panose="02020603050405020304" pitchFamily="18" charset="0"/>
              <a:buNone/>
              <a:tabLst/>
              <a:defRPr/>
            </a:pPr>
            <a:endParaRPr kumimoji="0" lang="en-US" altLang="en-US" sz="1800" b="0" i="0" u="none" strike="noStrike" kern="1200" cap="none" spc="0" normalizeH="0" baseline="0" noProof="0" dirty="0">
              <a:ln>
                <a:noFill/>
              </a:ln>
              <a:solidFill>
                <a:srgbClr val="002060"/>
              </a:solidFill>
              <a:effectLst/>
              <a:uLnTx/>
              <a:uFillTx/>
              <a:latin typeface="Arial Rounded MT Bold" panose="020F0704030504030204" pitchFamily="34" charset="0"/>
              <a:cs typeface="Calibri" panose="020F0502020204030204" pitchFamily="34" charset="0"/>
            </a:endParaRPr>
          </a:p>
          <a:p>
            <a:pPr marL="0" marR="0" lvl="0" indent="0" algn="ctr" defTabSz="457200" rtl="0" eaLnBrk="1" fontAlgn="auto" latinLnBrk="0" hangingPunct="1">
              <a:lnSpc>
                <a:spcPct val="100000"/>
              </a:lnSpc>
              <a:spcBef>
                <a:spcPct val="0"/>
              </a:spcBef>
              <a:spcAft>
                <a:spcPts val="0"/>
              </a:spcAft>
              <a:buClrTx/>
              <a:buSzTx/>
              <a:buFont typeface="Times" panose="02020603050405020304" pitchFamily="18" charset="0"/>
              <a:buNone/>
              <a:tabLst/>
              <a:defRPr/>
            </a:pPr>
            <a:endParaRPr kumimoji="0" lang="en-US" altLang="en-US" sz="1800" b="0" i="0" u="none" strike="noStrike" kern="1200" cap="none" spc="0" normalizeH="0" baseline="0" noProof="0" dirty="0">
              <a:ln>
                <a:noFill/>
              </a:ln>
              <a:solidFill>
                <a:srgbClr val="002060"/>
              </a:solidFill>
              <a:effectLst/>
              <a:uLnTx/>
              <a:uFillTx/>
              <a:latin typeface="Arial Rounded MT Bold" panose="020F0704030504030204" pitchFamily="34" charset="0"/>
              <a:cs typeface="Calibri" panose="020F0502020204030204" pitchFamily="34" charset="0"/>
            </a:endParaRPr>
          </a:p>
          <a:p>
            <a:pPr marL="0" marR="0" lvl="0" indent="0" algn="ctr" defTabSz="457200" rtl="0" eaLnBrk="1" fontAlgn="auto" latinLnBrk="0" hangingPunct="1">
              <a:lnSpc>
                <a:spcPct val="100000"/>
              </a:lnSpc>
              <a:spcBef>
                <a:spcPct val="0"/>
              </a:spcBef>
              <a:spcAft>
                <a:spcPts val="0"/>
              </a:spcAft>
              <a:buClrTx/>
              <a:buSzTx/>
              <a:buFont typeface="Times" panose="02020603050405020304" pitchFamily="18" charset="0"/>
              <a:buNone/>
              <a:tabLst/>
              <a:defRPr/>
            </a:pPr>
            <a:endParaRPr kumimoji="0" lang="en-US" altLang="en-US" sz="1800" b="0" i="0" u="none" strike="noStrike" kern="1200" cap="none" spc="0" normalizeH="0" baseline="0" noProof="0" dirty="0">
              <a:ln>
                <a:noFill/>
              </a:ln>
              <a:solidFill>
                <a:srgbClr val="002060"/>
              </a:solidFill>
              <a:effectLst/>
              <a:uLnTx/>
              <a:uFillTx/>
              <a:latin typeface="Arial Rounded MT Bold" panose="020F0704030504030204" pitchFamily="34" charset="0"/>
              <a:cs typeface="Calibri" panose="020F0502020204030204" pitchFamily="34" charset="0"/>
            </a:endParaRPr>
          </a:p>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altLang="en-US" sz="1800" b="1" i="0" u="none" strike="noStrike" kern="1200" cap="none" spc="0" normalizeH="0" baseline="0" noProof="0" dirty="0">
              <a:ln>
                <a:noFill/>
              </a:ln>
              <a:solidFill>
                <a:srgbClr val="002060"/>
              </a:solidFill>
              <a:effectLst/>
              <a:uLnTx/>
              <a:uFillTx/>
              <a:latin typeface="Arial Rounded MT Bold" panose="020F0704030504030204" pitchFamily="34" charset="0"/>
              <a:cs typeface="Calibri" panose="020F0502020204030204" pitchFamily="34" charset="0"/>
            </a:endParaRP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altLang="en-US" sz="3600" b="1" i="0" u="none" strike="noStrike" kern="1200" cap="none" spc="0" normalizeH="0" baseline="0" noProof="0" dirty="0">
              <a:ln>
                <a:noFill/>
              </a:ln>
              <a:solidFill>
                <a:srgbClr val="002060"/>
              </a:solidFill>
              <a:effectLst/>
              <a:uLnTx/>
              <a:uFillTx/>
              <a:latin typeface="Arial Rounded MT Bold" panose="020F0704030504030204" pitchFamily="34" charset="0"/>
              <a:cs typeface="Calibri" panose="020F0502020204030204" pitchFamily="34" charset="0"/>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altLang="en-US" sz="2400" b="1" i="0" u="none" strike="noStrike" kern="1200" cap="none" spc="0" normalizeH="0" baseline="0" noProof="0" dirty="0">
                <a:ln>
                  <a:noFill/>
                </a:ln>
                <a:solidFill>
                  <a:prstClr val="black"/>
                </a:solidFill>
                <a:effectLst/>
                <a:uLnTx/>
                <a:uFillTx/>
                <a:latin typeface="Arial Rounded MT Bold" panose="020F0704030504030204" pitchFamily="34" charset="0"/>
                <a:cs typeface="Calibri" panose="020F0502020204030204" pitchFamily="34" charset="0"/>
              </a:rPr>
              <a:t>                                                 </a:t>
            </a:r>
            <a:r>
              <a:rPr kumimoji="0" lang="en-US" altLang="en-US" sz="4400" b="1" i="0" u="none" strike="noStrike" kern="1200" cap="none" spc="0" normalizeH="0" baseline="0" noProof="0" dirty="0">
                <a:ln>
                  <a:noFill/>
                </a:ln>
                <a:solidFill>
                  <a:prstClr val="black"/>
                </a:solidFill>
                <a:effectLst/>
                <a:uLnTx/>
                <a:uFillTx/>
                <a:latin typeface="Arial Rounded MT Bold" panose="020F0704030504030204" pitchFamily="34" charset="0"/>
                <a:cs typeface="Calibri" panose="020F0502020204030204" pitchFamily="34" charset="0"/>
              </a:rPr>
              <a:t>Lecture  4</a:t>
            </a:r>
            <a:endParaRPr kumimoji="0" lang="en-US" altLang="en-US" sz="2400" b="1" i="0" u="none" strike="noStrike" kern="1200" cap="none" spc="0" normalizeH="0" baseline="0" noProof="0" dirty="0">
              <a:ln>
                <a:noFill/>
              </a:ln>
              <a:solidFill>
                <a:prstClr val="black"/>
              </a:solidFill>
              <a:effectLst/>
              <a:uLnTx/>
              <a:uFillTx/>
              <a:latin typeface="Arial Rounded MT Bold" panose="020F0704030504030204" pitchFamily="34" charset="0"/>
              <a:cs typeface="Calibri" panose="020F0502020204030204" pitchFamily="34" charset="0"/>
            </a:endParaRPr>
          </a:p>
          <a:p>
            <a:pPr marL="0" marR="0" lvl="0" indent="0" algn="ctr" defTabSz="457200" rtl="0" eaLnBrk="1" fontAlgn="auto" latinLnBrk="0" hangingPunct="1">
              <a:lnSpc>
                <a:spcPct val="150000"/>
              </a:lnSpc>
              <a:spcBef>
                <a:spcPct val="0"/>
              </a:spcBef>
              <a:spcAft>
                <a:spcPts val="0"/>
              </a:spcAft>
              <a:buClrTx/>
              <a:buSzTx/>
              <a:buFontTx/>
              <a:buNone/>
              <a:tabLst/>
              <a:defRPr/>
            </a:pPr>
            <a:r>
              <a:rPr kumimoji="0" lang="en-US" altLang="en-US" sz="2000" b="1" i="0" u="none" strike="noStrike" kern="1200" cap="none" spc="0" normalizeH="0" baseline="0" noProof="0" dirty="0">
                <a:ln>
                  <a:noFill/>
                </a:ln>
                <a:solidFill>
                  <a:srgbClr val="C00000"/>
                </a:solidFill>
                <a:effectLst/>
                <a:uLnTx/>
                <a:uFillTx/>
                <a:latin typeface="Arial Rounded MT Bold" panose="020F0704030504030204" pitchFamily="34" charset="0"/>
                <a:cs typeface="Calibri" panose="020F0502020204030204" pitchFamily="34" charset="0"/>
              </a:rPr>
              <a:t> Presented By: Prof. Dr. Sabeeh H. AL-Mayah</a:t>
            </a:r>
          </a:p>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altLang="en-US" sz="1200" b="1" i="0" u="none" strike="noStrike" kern="1200" cap="none" spc="0" normalizeH="0" baseline="0" noProof="0" dirty="0">
              <a:ln>
                <a:noFill/>
              </a:ln>
              <a:solidFill>
                <a:srgbClr val="A53010">
                  <a:lumMod val="75000"/>
                </a:srgbClr>
              </a:solidFill>
              <a:effectLst/>
              <a:uLnTx/>
              <a:uFillTx/>
              <a:latin typeface="Arial" panose="020B0604020202020204" pitchFamily="34" charset="0"/>
            </a:endParaRPr>
          </a:p>
        </p:txBody>
      </p:sp>
      <p:pic>
        <p:nvPicPr>
          <p:cNvPr id="2" name="Picture 1" descr="شعار">
            <a:extLst>
              <a:ext uri="{FF2B5EF4-FFF2-40B4-BE49-F238E27FC236}">
                <a16:creationId xmlns:a16="http://schemas.microsoft.com/office/drawing/2014/main" id="{66496249-9A96-09D2-1427-79CD6AE9DA10}"/>
              </a:ext>
            </a:extLst>
          </p:cNvPr>
          <p:cNvPicPr>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29360" y="1133897"/>
            <a:ext cx="1812797" cy="1852583"/>
          </a:xfrm>
          <a:prstGeom prst="rect">
            <a:avLst/>
          </a:prstGeom>
          <a:noFill/>
          <a:ln>
            <a:noFill/>
          </a:ln>
        </p:spPr>
      </p:pic>
      <p:pic>
        <p:nvPicPr>
          <p:cNvPr id="4" name="Picture 3">
            <a:extLst>
              <a:ext uri="{FF2B5EF4-FFF2-40B4-BE49-F238E27FC236}">
                <a16:creationId xmlns:a16="http://schemas.microsoft.com/office/drawing/2014/main" id="{34EA5ABA-3257-CF26-1F00-79EE5C59FE91}"/>
              </a:ext>
            </a:extLst>
          </p:cNvPr>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94621" y="1056927"/>
            <a:ext cx="2183521" cy="1852583"/>
          </a:xfrm>
          <a:prstGeom prst="rect">
            <a:avLst/>
          </a:prstGeom>
          <a:noFill/>
          <a:ln>
            <a:noFill/>
          </a:ln>
        </p:spPr>
      </p:pic>
    </p:spTree>
    <p:extLst>
      <p:ext uri="{BB962C8B-B14F-4D97-AF65-F5344CB8AC3E}">
        <p14:creationId xmlns:p14="http://schemas.microsoft.com/office/powerpoint/2010/main" val="7965506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solidFill>
                  <a:srgbClr val="0070C0"/>
                </a:solidFill>
              </a:rPr>
              <a:t>Differences between Plasmodium</a:t>
            </a:r>
            <a:r>
              <a:rPr lang="ar-IQ" b="1" i="1" dirty="0">
                <a:solidFill>
                  <a:srgbClr val="0070C0"/>
                </a:solidFill>
              </a:rPr>
              <a:t> </a:t>
            </a:r>
            <a:r>
              <a:rPr lang="en-US" b="1" i="1" dirty="0">
                <a:solidFill>
                  <a:srgbClr val="0070C0"/>
                </a:solidFill>
              </a:rPr>
              <a:t>&amp;</a:t>
            </a:r>
            <a:r>
              <a:rPr lang="ar-IQ" b="1" i="1" dirty="0">
                <a:solidFill>
                  <a:srgbClr val="0070C0"/>
                </a:solidFill>
              </a:rPr>
              <a:t> </a:t>
            </a:r>
            <a:r>
              <a:rPr lang="en-US" b="1" i="1" dirty="0">
                <a:solidFill>
                  <a:srgbClr val="0070C0"/>
                </a:solidFill>
              </a:rPr>
              <a:t>Monocystis</a:t>
            </a:r>
          </a:p>
        </p:txBody>
      </p:sp>
      <p:sp>
        <p:nvSpPr>
          <p:cNvPr id="3" name="Text Placeholder 2"/>
          <p:cNvSpPr>
            <a:spLocks noGrp="1"/>
          </p:cNvSpPr>
          <p:nvPr>
            <p:ph type="body" idx="1"/>
          </p:nvPr>
        </p:nvSpPr>
        <p:spPr/>
        <p:txBody>
          <a:bodyPr/>
          <a:lstStyle/>
          <a:p>
            <a:r>
              <a:rPr lang="en-US" i="1" dirty="0">
                <a:solidFill>
                  <a:srgbClr val="FF0000"/>
                </a:solidFill>
              </a:rPr>
              <a:t>Plasmodium</a:t>
            </a:r>
          </a:p>
        </p:txBody>
      </p:sp>
      <p:sp>
        <p:nvSpPr>
          <p:cNvPr id="4" name="Content Placeholder 3"/>
          <p:cNvSpPr>
            <a:spLocks noGrp="1"/>
          </p:cNvSpPr>
          <p:nvPr>
            <p:ph sz="half" idx="2"/>
          </p:nvPr>
        </p:nvSpPr>
        <p:spPr>
          <a:xfrm>
            <a:off x="2004576" y="2676689"/>
            <a:ext cx="3868340" cy="3264694"/>
          </a:xfrm>
        </p:spPr>
        <p:txBody>
          <a:bodyPr>
            <a:normAutofit/>
          </a:bodyPr>
          <a:lstStyle/>
          <a:p>
            <a:r>
              <a:rPr lang="en-US" b="1" dirty="0"/>
              <a:t>Trophozoite live intracellularly</a:t>
            </a:r>
          </a:p>
          <a:p>
            <a:endParaRPr lang="en-US" b="1" dirty="0"/>
          </a:p>
          <a:p>
            <a:r>
              <a:rPr lang="en-US" b="1" dirty="0"/>
              <a:t>The male and female gametes are different </a:t>
            </a:r>
          </a:p>
          <a:p>
            <a:endParaRPr lang="en-US" b="1" dirty="0"/>
          </a:p>
          <a:p>
            <a:r>
              <a:rPr lang="en-US" b="1" dirty="0"/>
              <a:t>The zygote is motile </a:t>
            </a:r>
          </a:p>
          <a:p>
            <a:endParaRPr lang="en-US" b="1" dirty="0"/>
          </a:p>
          <a:p>
            <a:r>
              <a:rPr lang="en-US" b="1" dirty="0"/>
              <a:t>The sporozoites are naked</a:t>
            </a:r>
          </a:p>
        </p:txBody>
      </p:sp>
      <p:sp>
        <p:nvSpPr>
          <p:cNvPr id="5" name="Text Placeholder 4"/>
          <p:cNvSpPr>
            <a:spLocks noGrp="1"/>
          </p:cNvSpPr>
          <p:nvPr>
            <p:ph type="body" sz="quarter" idx="3"/>
          </p:nvPr>
        </p:nvSpPr>
        <p:spPr/>
        <p:txBody>
          <a:bodyPr/>
          <a:lstStyle/>
          <a:p>
            <a:r>
              <a:rPr lang="en-US" i="1" dirty="0">
                <a:solidFill>
                  <a:srgbClr val="FF0000"/>
                </a:solidFill>
              </a:rPr>
              <a:t>Monocystis</a:t>
            </a:r>
          </a:p>
        </p:txBody>
      </p:sp>
      <p:sp>
        <p:nvSpPr>
          <p:cNvPr id="6" name="Content Placeholder 5"/>
          <p:cNvSpPr>
            <a:spLocks noGrp="1"/>
          </p:cNvSpPr>
          <p:nvPr>
            <p:ph sz="quarter" idx="4"/>
          </p:nvPr>
        </p:nvSpPr>
        <p:spPr>
          <a:xfrm>
            <a:off x="6752056" y="2759277"/>
            <a:ext cx="3887391" cy="3826348"/>
          </a:xfrm>
        </p:spPr>
        <p:txBody>
          <a:bodyPr/>
          <a:lstStyle/>
          <a:p>
            <a:r>
              <a:rPr lang="en-US" b="1" dirty="0"/>
              <a:t>Trophozoite live intercellularly</a:t>
            </a:r>
          </a:p>
          <a:p>
            <a:endParaRPr lang="en-US" b="1" dirty="0"/>
          </a:p>
          <a:p>
            <a:r>
              <a:rPr lang="en-US" b="1" dirty="0"/>
              <a:t>Isogametes</a:t>
            </a:r>
          </a:p>
          <a:p>
            <a:endParaRPr lang="en-US" b="1" dirty="0"/>
          </a:p>
          <a:p>
            <a:r>
              <a:rPr lang="en-US" b="1" dirty="0"/>
              <a:t>The zygote is sessile</a:t>
            </a:r>
          </a:p>
          <a:p>
            <a:endParaRPr lang="en-US" b="1" dirty="0"/>
          </a:p>
          <a:p>
            <a:r>
              <a:rPr lang="en-US" b="1" dirty="0"/>
              <a:t>The sporozoites surrounded by cyst called pseudonavicella</a:t>
            </a:r>
          </a:p>
        </p:txBody>
      </p:sp>
    </p:spTree>
    <p:extLst>
      <p:ext uri="{BB962C8B-B14F-4D97-AF65-F5344CB8AC3E}">
        <p14:creationId xmlns:p14="http://schemas.microsoft.com/office/powerpoint/2010/main" val="29015623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5" name="Rectangle 3">
            <a:extLst>
              <a:ext uri="{FF2B5EF4-FFF2-40B4-BE49-F238E27FC236}">
                <a16:creationId xmlns:a16="http://schemas.microsoft.com/office/drawing/2014/main" id="{4C9BF6C2-9E4D-4A4F-816B-35691C11CD61}"/>
              </a:ext>
            </a:extLst>
          </p:cNvPr>
          <p:cNvSpPr>
            <a:spLocks noGrp="1" noChangeArrowheads="1"/>
          </p:cNvSpPr>
          <p:nvPr>
            <p:ph type="body" idx="1"/>
          </p:nvPr>
        </p:nvSpPr>
        <p:spPr>
          <a:xfrm>
            <a:off x="1523999" y="0"/>
            <a:ext cx="10402111" cy="6858000"/>
          </a:xfrm>
        </p:spPr>
        <p:txBody>
          <a:bodyPr/>
          <a:lstStyle/>
          <a:p>
            <a:pPr eaLnBrk="1" hangingPunct="1">
              <a:lnSpc>
                <a:spcPct val="90000"/>
              </a:lnSpc>
              <a:buFont typeface="Wingdings" panose="05000000000000000000" pitchFamily="2" charset="2"/>
              <a:buNone/>
              <a:defRPr/>
            </a:pPr>
            <a:endParaRPr lang="en-US" sz="2800" dirty="0">
              <a:solidFill>
                <a:srgbClr val="FFFF00"/>
              </a:solidFill>
              <a:highlight>
                <a:srgbClr val="FF0000"/>
              </a:highlight>
            </a:endParaRPr>
          </a:p>
          <a:p>
            <a:pPr eaLnBrk="1" hangingPunct="1">
              <a:lnSpc>
                <a:spcPct val="90000"/>
              </a:lnSpc>
              <a:buFont typeface="Wingdings" panose="05000000000000000000" pitchFamily="2" charset="2"/>
              <a:buNone/>
              <a:defRPr/>
            </a:pPr>
            <a:endParaRPr lang="en-US" sz="2800" dirty="0">
              <a:solidFill>
                <a:srgbClr val="FFFF00"/>
              </a:solidFill>
              <a:highlight>
                <a:srgbClr val="FF0000"/>
              </a:highlight>
            </a:endParaRPr>
          </a:p>
          <a:p>
            <a:pPr eaLnBrk="1" hangingPunct="1">
              <a:lnSpc>
                <a:spcPct val="90000"/>
              </a:lnSpc>
              <a:buFont typeface="Wingdings" panose="05000000000000000000" pitchFamily="2" charset="2"/>
              <a:buNone/>
              <a:defRPr/>
            </a:pPr>
            <a:r>
              <a:rPr lang="en-US" sz="2800" b="1" i="1" dirty="0">
                <a:solidFill>
                  <a:srgbClr val="FF0000"/>
                </a:solidFill>
              </a:rPr>
              <a:t>Toxoplasma gondii </a:t>
            </a:r>
            <a:r>
              <a:rPr lang="en-US" sz="2800" dirty="0"/>
              <a:t>is a parasite of cats.</a:t>
            </a:r>
          </a:p>
          <a:p>
            <a:pPr eaLnBrk="1" hangingPunct="1">
              <a:lnSpc>
                <a:spcPct val="90000"/>
              </a:lnSpc>
              <a:buFont typeface="Wingdings" panose="05000000000000000000" pitchFamily="2" charset="2"/>
              <a:buNone/>
              <a:defRPr/>
            </a:pPr>
            <a:r>
              <a:rPr lang="en-US" sz="2800" dirty="0"/>
              <a:t>	1) Rodents, cattle, sheep, birds and humans can ingest sporozoites.</a:t>
            </a:r>
          </a:p>
          <a:p>
            <a:pPr eaLnBrk="1" hangingPunct="1">
              <a:lnSpc>
                <a:spcPct val="90000"/>
              </a:lnSpc>
              <a:buFont typeface="Wingdings" panose="05000000000000000000" pitchFamily="2" charset="2"/>
              <a:buNone/>
              <a:defRPr/>
            </a:pPr>
            <a:r>
              <a:rPr lang="en-US" sz="2800" dirty="0"/>
              <a:t>	2) They cross the intestine and asexually reproduce in tissues.</a:t>
            </a:r>
          </a:p>
          <a:p>
            <a:pPr eaLnBrk="1" hangingPunct="1">
              <a:lnSpc>
                <a:spcPct val="90000"/>
              </a:lnSpc>
              <a:buFont typeface="Wingdings" panose="05000000000000000000" pitchFamily="2" charset="2"/>
              <a:buNone/>
              <a:defRPr/>
            </a:pPr>
            <a:r>
              <a:rPr lang="en-US" sz="2800" dirty="0"/>
              <a:t>	3) As the host builds immunity, the zoites enclose in tough tissue cysts called bradyzoites.</a:t>
            </a:r>
          </a:p>
          <a:p>
            <a:pPr eaLnBrk="1" hangingPunct="1">
              <a:lnSpc>
                <a:spcPct val="90000"/>
              </a:lnSpc>
              <a:buFont typeface="Wingdings" panose="05000000000000000000" pitchFamily="2" charset="2"/>
              <a:buNone/>
              <a:defRPr/>
            </a:pPr>
            <a:r>
              <a:rPr lang="en-US" sz="2800" dirty="0"/>
              <a:t>	4) Up to half of the U.S. population carries tissue cysts from eating undercooked meat.</a:t>
            </a:r>
          </a:p>
          <a:p>
            <a:pPr eaLnBrk="1" hangingPunct="1">
              <a:lnSpc>
                <a:spcPct val="90000"/>
              </a:lnSpc>
              <a:buFont typeface="Wingdings" panose="05000000000000000000" pitchFamily="2" charset="2"/>
              <a:buNone/>
              <a:defRPr/>
            </a:pPr>
            <a:r>
              <a:rPr lang="en-US" sz="2800" dirty="0"/>
              <a:t>	5) Toxoplasmosis is a serious threat during pregnancy; 2% of the cases of mental retardation may be due to congenital toxoplasmosis.</a:t>
            </a:r>
          </a:p>
        </p:txBody>
      </p:sp>
    </p:spTree>
    <p:extLst>
      <p:ext uri="{BB962C8B-B14F-4D97-AF65-F5344CB8AC3E}">
        <p14:creationId xmlns:p14="http://schemas.microsoft.com/office/powerpoint/2010/main" val="38677024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C - Toxoplasmosis - Biology">
            <a:extLst>
              <a:ext uri="{FF2B5EF4-FFF2-40B4-BE49-F238E27FC236}">
                <a16:creationId xmlns:a16="http://schemas.microsoft.com/office/drawing/2014/main" id="{33A538D6-EFE5-9F26-87AF-6AE5CA6123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054" y="61369"/>
            <a:ext cx="11960843" cy="67966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16907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703389" y="188914"/>
            <a:ext cx="8785225" cy="503783"/>
          </a:xfrm>
          <a:solidFill>
            <a:schemeClr val="accent3">
              <a:lumMod val="40000"/>
              <a:lumOff val="60000"/>
            </a:schemeClr>
          </a:solidFill>
        </p:spPr>
        <p:txBody>
          <a:bodyPr>
            <a:normAutofit fontScale="90000"/>
          </a:bodyPr>
          <a:lstStyle/>
          <a:p>
            <a:pPr eaLnBrk="1" hangingPunct="1">
              <a:defRPr/>
            </a:pPr>
            <a:r>
              <a:rPr lang="en-US" altLang="en-US" b="1" dirty="0"/>
              <a:t>Phylum Ciliophora</a:t>
            </a:r>
          </a:p>
        </p:txBody>
      </p:sp>
      <p:sp>
        <p:nvSpPr>
          <p:cNvPr id="50179" name="Rectangle 3"/>
          <p:cNvSpPr>
            <a:spLocks noGrp="1" noChangeArrowheads="1"/>
          </p:cNvSpPr>
          <p:nvPr>
            <p:ph idx="1"/>
          </p:nvPr>
        </p:nvSpPr>
        <p:spPr>
          <a:xfrm>
            <a:off x="1631950" y="908050"/>
            <a:ext cx="8928100" cy="5761038"/>
          </a:xfrm>
          <a:ln>
            <a:solidFill>
              <a:srgbClr val="FF0000"/>
            </a:solidFill>
            <a:miter lim="800000"/>
            <a:headEnd/>
            <a:tailEnd/>
          </a:ln>
        </p:spPr>
        <p:txBody>
          <a:bodyPr>
            <a:normAutofit fontScale="92500" lnSpcReduction="10000"/>
          </a:bodyPr>
          <a:lstStyle/>
          <a:p>
            <a:pPr eaLnBrk="1" hangingPunct="1">
              <a:lnSpc>
                <a:spcPct val="90000"/>
              </a:lnSpc>
              <a:buFont typeface="Wingdings" panose="05000000000000000000" pitchFamily="2" charset="2"/>
              <a:buChar char="q"/>
            </a:pPr>
            <a:r>
              <a:rPr lang="en-US" altLang="en-US" sz="2800" b="1" dirty="0"/>
              <a:t>Ciliophora (or Ciliates) represents a phylum of protozoa characterized, in at least one stage of development, by simple or compound </a:t>
            </a:r>
            <a:r>
              <a:rPr lang="en-US" altLang="en-US" sz="2800" b="1" dirty="0">
                <a:solidFill>
                  <a:srgbClr val="FF0000"/>
                </a:solidFill>
              </a:rPr>
              <a:t>ciliary organelles</a:t>
            </a:r>
            <a:r>
              <a:rPr lang="en-US" altLang="en-US" sz="2800" b="1" dirty="0"/>
              <a:t> on the surface of their membranes that are used for locomotion</a:t>
            </a:r>
          </a:p>
          <a:p>
            <a:pPr eaLnBrk="1" hangingPunct="1">
              <a:lnSpc>
                <a:spcPct val="90000"/>
              </a:lnSpc>
              <a:buFont typeface="Wingdings" panose="05000000000000000000" pitchFamily="2" charset="2"/>
              <a:buChar char="q"/>
            </a:pPr>
            <a:endParaRPr lang="en-US" altLang="en-US" sz="2800" b="1" dirty="0"/>
          </a:p>
          <a:p>
            <a:pPr eaLnBrk="1" hangingPunct="1">
              <a:lnSpc>
                <a:spcPct val="90000"/>
              </a:lnSpc>
              <a:buFont typeface="Wingdings" panose="05000000000000000000" pitchFamily="2" charset="2"/>
              <a:buChar char="q"/>
            </a:pPr>
            <a:r>
              <a:rPr lang="en-US" altLang="en-US" sz="2800" b="1" dirty="0"/>
              <a:t>Cilia are used as locomotor or food-acquiring organelles. The arrangement of cilia varies within the phylum and some ciliates lack cilia as adults, although they are present at other stages in their life cycles </a:t>
            </a:r>
          </a:p>
          <a:p>
            <a:pPr eaLnBrk="1" hangingPunct="1">
              <a:lnSpc>
                <a:spcPct val="90000"/>
              </a:lnSpc>
              <a:buFont typeface="Wingdings" panose="05000000000000000000" pitchFamily="2" charset="2"/>
              <a:buChar char="q"/>
            </a:pPr>
            <a:endParaRPr lang="en-US" altLang="en-US" sz="2800" b="1" dirty="0"/>
          </a:p>
          <a:p>
            <a:pPr eaLnBrk="1" hangingPunct="1">
              <a:lnSpc>
                <a:spcPct val="90000"/>
              </a:lnSpc>
              <a:buFont typeface="Wingdings" panose="05000000000000000000" pitchFamily="2" charset="2"/>
              <a:buChar char="q"/>
            </a:pPr>
            <a:r>
              <a:rPr lang="en-US" altLang="en-US" sz="2800" b="1" dirty="0"/>
              <a:t>Cilia may cover evenly the entire outer surface of the protozoan, or they may join to form </a:t>
            </a:r>
            <a:r>
              <a:rPr lang="en-US" altLang="en-US" sz="2800" b="1" dirty="0">
                <a:solidFill>
                  <a:srgbClr val="FF0000"/>
                </a:solidFill>
              </a:rPr>
              <a:t>cirri</a:t>
            </a:r>
            <a:r>
              <a:rPr lang="en-US" altLang="en-US" sz="2800" b="1" dirty="0"/>
              <a:t>, which are used in movement. Alternatively, cilia may be lost from large regions of a ciliate</a:t>
            </a:r>
            <a:r>
              <a:rPr lang="en-US" altLang="en-US" sz="2800" dirty="0"/>
              <a:t> </a:t>
            </a:r>
          </a:p>
        </p:txBody>
      </p:sp>
    </p:spTree>
    <p:extLst>
      <p:ext uri="{BB962C8B-B14F-4D97-AF65-F5344CB8AC3E}">
        <p14:creationId xmlns:p14="http://schemas.microsoft.com/office/powerpoint/2010/main" val="15656411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703389" y="260350"/>
            <a:ext cx="8713787" cy="647700"/>
          </a:xfrm>
          <a:solidFill>
            <a:schemeClr val="accent3">
              <a:lumMod val="40000"/>
              <a:lumOff val="60000"/>
            </a:schemeClr>
          </a:solidFill>
        </p:spPr>
        <p:txBody>
          <a:bodyPr/>
          <a:lstStyle/>
          <a:p>
            <a:pPr eaLnBrk="1" hangingPunct="1">
              <a:defRPr/>
            </a:pPr>
            <a:r>
              <a:rPr lang="en-US" altLang="en-US" b="1" dirty="0"/>
              <a:t>Phylum </a:t>
            </a:r>
            <a:r>
              <a:rPr lang="en-US" altLang="en-US" b="1" dirty="0" err="1"/>
              <a:t>Ciliophora</a:t>
            </a:r>
            <a:r>
              <a:rPr lang="en-US" altLang="en-US" b="1" dirty="0"/>
              <a:t> </a:t>
            </a:r>
            <a:r>
              <a:rPr lang="en-US" altLang="en-US" b="1" dirty="0" err="1"/>
              <a:t>contd</a:t>
            </a:r>
            <a:r>
              <a:rPr lang="en-US" altLang="en-US" b="1" dirty="0"/>
              <a:t>:</a:t>
            </a:r>
          </a:p>
        </p:txBody>
      </p:sp>
      <p:sp>
        <p:nvSpPr>
          <p:cNvPr id="58371" name="Rectangle 3"/>
          <p:cNvSpPr>
            <a:spLocks noGrp="1" noChangeArrowheads="1"/>
          </p:cNvSpPr>
          <p:nvPr>
            <p:ph idx="1"/>
          </p:nvPr>
        </p:nvSpPr>
        <p:spPr>
          <a:xfrm>
            <a:off x="1703388" y="1196975"/>
            <a:ext cx="8856662" cy="5327650"/>
          </a:xfrm>
          <a:ln>
            <a:solidFill>
              <a:srgbClr val="FF0000"/>
            </a:solidFill>
            <a:miter lim="800000"/>
            <a:headEnd/>
            <a:tailEnd/>
          </a:ln>
        </p:spPr>
        <p:txBody>
          <a:bodyPr/>
          <a:lstStyle/>
          <a:p>
            <a:pPr eaLnBrk="1" hangingPunct="1">
              <a:buFont typeface="Wingdings" panose="05000000000000000000" pitchFamily="2" charset="2"/>
              <a:buChar char="q"/>
            </a:pPr>
            <a:r>
              <a:rPr lang="en-US" altLang="en-US" sz="3600" b="1">
                <a:solidFill>
                  <a:srgbClr val="FF0000"/>
                </a:solidFill>
              </a:rPr>
              <a:t>Trichocysts</a:t>
            </a:r>
            <a:r>
              <a:rPr lang="en-US" altLang="en-US" sz="3600" b="1"/>
              <a:t> are pellicular structures primarily used for protection. They are rodlike or oval organelles oriented perpendicular to the plasma membrane </a:t>
            </a:r>
          </a:p>
          <a:p>
            <a:pPr eaLnBrk="1" hangingPunct="1">
              <a:buFont typeface="Wingdings" panose="05000000000000000000" pitchFamily="2" charset="2"/>
              <a:buChar char="Ø"/>
            </a:pPr>
            <a:r>
              <a:rPr lang="en-US" altLang="en-US" sz="3600" b="1"/>
              <a:t>They are explosively expelled upon mechanical or chemical stimulation</a:t>
            </a:r>
          </a:p>
          <a:p>
            <a:pPr eaLnBrk="1" hangingPunct="1">
              <a:buFont typeface="Wingdings" panose="05000000000000000000" pitchFamily="2" charset="2"/>
              <a:buChar char="Ø"/>
            </a:pPr>
            <a:r>
              <a:rPr lang="en-US" altLang="en-US" sz="3600" b="1"/>
              <a:t>They function in defense against predators </a:t>
            </a:r>
          </a:p>
        </p:txBody>
      </p:sp>
    </p:spTree>
    <p:extLst>
      <p:ext uri="{BB962C8B-B14F-4D97-AF65-F5344CB8AC3E}">
        <p14:creationId xmlns:p14="http://schemas.microsoft.com/office/powerpoint/2010/main" val="19695290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F55A28D9-E151-47FC-B84D-D9610D0639C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26" name="Freeform 11">
              <a:extLst>
                <a:ext uri="{FF2B5EF4-FFF2-40B4-BE49-F238E27FC236}">
                  <a16:creationId xmlns:a16="http://schemas.microsoft.com/office/drawing/2014/main" id="{64ECFCDB-83FB-4F5C-B114-156BD67F5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ar-IQ"/>
            </a:p>
          </p:txBody>
        </p:sp>
        <p:sp>
          <p:nvSpPr>
            <p:cNvPr id="27" name="Freeform 12">
              <a:extLst>
                <a:ext uri="{FF2B5EF4-FFF2-40B4-BE49-F238E27FC236}">
                  <a16:creationId xmlns:a16="http://schemas.microsoft.com/office/drawing/2014/main" id="{496F9AF8-17C5-4132-AA76-4F67D8BF45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ar-IQ"/>
            </a:p>
          </p:txBody>
        </p:sp>
        <p:sp>
          <p:nvSpPr>
            <p:cNvPr id="28" name="Freeform 13">
              <a:extLst>
                <a:ext uri="{FF2B5EF4-FFF2-40B4-BE49-F238E27FC236}">
                  <a16:creationId xmlns:a16="http://schemas.microsoft.com/office/drawing/2014/main" id="{653E7A77-FF5C-4558-81CC-0B0EDC08FE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ar-IQ"/>
            </a:p>
          </p:txBody>
        </p:sp>
        <p:sp>
          <p:nvSpPr>
            <p:cNvPr id="29" name="Freeform 14">
              <a:extLst>
                <a:ext uri="{FF2B5EF4-FFF2-40B4-BE49-F238E27FC236}">
                  <a16:creationId xmlns:a16="http://schemas.microsoft.com/office/drawing/2014/main" id="{1FA6541F-DB3A-44F2-984C-7167E9195D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ar-IQ"/>
            </a:p>
          </p:txBody>
        </p:sp>
        <p:sp>
          <p:nvSpPr>
            <p:cNvPr id="30" name="Freeform 15">
              <a:extLst>
                <a:ext uri="{FF2B5EF4-FFF2-40B4-BE49-F238E27FC236}">
                  <a16:creationId xmlns:a16="http://schemas.microsoft.com/office/drawing/2014/main" id="{59AE21FE-824E-4977-8A96-CABE4D18F0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ar-IQ"/>
            </a:p>
          </p:txBody>
        </p:sp>
        <p:sp>
          <p:nvSpPr>
            <p:cNvPr id="31" name="Freeform 16">
              <a:extLst>
                <a:ext uri="{FF2B5EF4-FFF2-40B4-BE49-F238E27FC236}">
                  <a16:creationId xmlns:a16="http://schemas.microsoft.com/office/drawing/2014/main" id="{993BFD78-1A04-426D-9123-7FB3B1B5DB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ar-IQ"/>
            </a:p>
          </p:txBody>
        </p:sp>
        <p:sp>
          <p:nvSpPr>
            <p:cNvPr id="32" name="Freeform 17">
              <a:extLst>
                <a:ext uri="{FF2B5EF4-FFF2-40B4-BE49-F238E27FC236}">
                  <a16:creationId xmlns:a16="http://schemas.microsoft.com/office/drawing/2014/main" id="{697029EE-553B-47C2-8782-A5CC7C9A2B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ar-IQ"/>
            </a:p>
          </p:txBody>
        </p:sp>
        <p:sp>
          <p:nvSpPr>
            <p:cNvPr id="33" name="Freeform 18">
              <a:extLst>
                <a:ext uri="{FF2B5EF4-FFF2-40B4-BE49-F238E27FC236}">
                  <a16:creationId xmlns:a16="http://schemas.microsoft.com/office/drawing/2014/main" id="{EC08902C-10C5-4E43-84D7-2C1998EB9D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ar-IQ"/>
            </a:p>
          </p:txBody>
        </p:sp>
        <p:sp>
          <p:nvSpPr>
            <p:cNvPr id="34" name="Freeform 19">
              <a:extLst>
                <a:ext uri="{FF2B5EF4-FFF2-40B4-BE49-F238E27FC236}">
                  <a16:creationId xmlns:a16="http://schemas.microsoft.com/office/drawing/2014/main" id="{4403B013-8CA9-497F-A644-128BF98BCA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ar-IQ"/>
            </a:p>
          </p:txBody>
        </p:sp>
        <p:sp>
          <p:nvSpPr>
            <p:cNvPr id="35" name="Freeform 20">
              <a:extLst>
                <a:ext uri="{FF2B5EF4-FFF2-40B4-BE49-F238E27FC236}">
                  <a16:creationId xmlns:a16="http://schemas.microsoft.com/office/drawing/2014/main" id="{731B95B8-54A8-4028-BC41-888C1389B0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ar-IQ"/>
            </a:p>
          </p:txBody>
        </p:sp>
        <p:sp>
          <p:nvSpPr>
            <p:cNvPr id="36" name="Freeform 21">
              <a:extLst>
                <a:ext uri="{FF2B5EF4-FFF2-40B4-BE49-F238E27FC236}">
                  <a16:creationId xmlns:a16="http://schemas.microsoft.com/office/drawing/2014/main" id="{002B5042-567E-4AD6-B2BC-02F600BE3D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ar-IQ"/>
            </a:p>
          </p:txBody>
        </p:sp>
        <p:sp>
          <p:nvSpPr>
            <p:cNvPr id="37" name="Freeform 22">
              <a:extLst>
                <a:ext uri="{FF2B5EF4-FFF2-40B4-BE49-F238E27FC236}">
                  <a16:creationId xmlns:a16="http://schemas.microsoft.com/office/drawing/2014/main" id="{3B674E68-B9BF-431C-B24A-76CD09E7A6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ar-IQ"/>
            </a:p>
          </p:txBody>
        </p:sp>
      </p:grpSp>
      <p:grpSp>
        <p:nvGrpSpPr>
          <p:cNvPr id="39" name="Group 38">
            <a:extLst>
              <a:ext uri="{FF2B5EF4-FFF2-40B4-BE49-F238E27FC236}">
                <a16:creationId xmlns:a16="http://schemas.microsoft.com/office/drawing/2014/main" id="{468AC462-B596-49AF-ACBF-8E851D4DA8F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40" name="Freeform 27">
              <a:extLst>
                <a:ext uri="{FF2B5EF4-FFF2-40B4-BE49-F238E27FC236}">
                  <a16:creationId xmlns:a16="http://schemas.microsoft.com/office/drawing/2014/main" id="{5C44928B-D175-4CF5-A0F6-EF03F0F81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ar-IQ"/>
            </a:p>
          </p:txBody>
        </p:sp>
        <p:sp>
          <p:nvSpPr>
            <p:cNvPr id="41" name="Freeform 28">
              <a:extLst>
                <a:ext uri="{FF2B5EF4-FFF2-40B4-BE49-F238E27FC236}">
                  <a16:creationId xmlns:a16="http://schemas.microsoft.com/office/drawing/2014/main" id="{7D23FC46-F390-43D6-B697-25183D488E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ar-IQ"/>
            </a:p>
          </p:txBody>
        </p:sp>
        <p:sp>
          <p:nvSpPr>
            <p:cNvPr id="42" name="Freeform 29">
              <a:extLst>
                <a:ext uri="{FF2B5EF4-FFF2-40B4-BE49-F238E27FC236}">
                  <a16:creationId xmlns:a16="http://schemas.microsoft.com/office/drawing/2014/main" id="{2D25180D-7ADA-45FE-8151-55A55C129A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ar-IQ"/>
            </a:p>
          </p:txBody>
        </p:sp>
        <p:sp>
          <p:nvSpPr>
            <p:cNvPr id="43" name="Freeform 30">
              <a:extLst>
                <a:ext uri="{FF2B5EF4-FFF2-40B4-BE49-F238E27FC236}">
                  <a16:creationId xmlns:a16="http://schemas.microsoft.com/office/drawing/2014/main" id="{D23EB0E5-FE56-437C-A4C1-7F118BAF7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ar-IQ"/>
            </a:p>
          </p:txBody>
        </p:sp>
        <p:sp>
          <p:nvSpPr>
            <p:cNvPr id="44" name="Freeform 31">
              <a:extLst>
                <a:ext uri="{FF2B5EF4-FFF2-40B4-BE49-F238E27FC236}">
                  <a16:creationId xmlns:a16="http://schemas.microsoft.com/office/drawing/2014/main" id="{2A1FC622-62D0-4463-A50F-5D0088803E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ar-IQ"/>
            </a:p>
          </p:txBody>
        </p:sp>
        <p:sp>
          <p:nvSpPr>
            <p:cNvPr id="45" name="Freeform 32">
              <a:extLst>
                <a:ext uri="{FF2B5EF4-FFF2-40B4-BE49-F238E27FC236}">
                  <a16:creationId xmlns:a16="http://schemas.microsoft.com/office/drawing/2014/main" id="{BF2B1AFF-4B85-4924-A0A4-CD6886953E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ar-IQ"/>
            </a:p>
          </p:txBody>
        </p:sp>
        <p:sp>
          <p:nvSpPr>
            <p:cNvPr id="46" name="Freeform 33">
              <a:extLst>
                <a:ext uri="{FF2B5EF4-FFF2-40B4-BE49-F238E27FC236}">
                  <a16:creationId xmlns:a16="http://schemas.microsoft.com/office/drawing/2014/main" id="{4F117DA4-B0EA-4519-BED3-2B390672BA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ar-IQ"/>
            </a:p>
          </p:txBody>
        </p:sp>
        <p:sp>
          <p:nvSpPr>
            <p:cNvPr id="47" name="Freeform 34">
              <a:extLst>
                <a:ext uri="{FF2B5EF4-FFF2-40B4-BE49-F238E27FC236}">
                  <a16:creationId xmlns:a16="http://schemas.microsoft.com/office/drawing/2014/main" id="{7EA1D43D-23CE-435F-A288-C36FEA28DD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ar-IQ"/>
            </a:p>
          </p:txBody>
        </p:sp>
        <p:sp>
          <p:nvSpPr>
            <p:cNvPr id="48" name="Freeform 35">
              <a:extLst>
                <a:ext uri="{FF2B5EF4-FFF2-40B4-BE49-F238E27FC236}">
                  <a16:creationId xmlns:a16="http://schemas.microsoft.com/office/drawing/2014/main" id="{6736985C-E954-490B-BFD3-D0A707DF05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ar-IQ"/>
            </a:p>
          </p:txBody>
        </p:sp>
        <p:sp>
          <p:nvSpPr>
            <p:cNvPr id="49" name="Freeform 36">
              <a:extLst>
                <a:ext uri="{FF2B5EF4-FFF2-40B4-BE49-F238E27FC236}">
                  <a16:creationId xmlns:a16="http://schemas.microsoft.com/office/drawing/2014/main" id="{E34EC8BB-380B-487F-80F2-B2691702EC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ar-IQ"/>
            </a:p>
          </p:txBody>
        </p:sp>
        <p:sp>
          <p:nvSpPr>
            <p:cNvPr id="50" name="Freeform 37">
              <a:extLst>
                <a:ext uri="{FF2B5EF4-FFF2-40B4-BE49-F238E27FC236}">
                  <a16:creationId xmlns:a16="http://schemas.microsoft.com/office/drawing/2014/main" id="{F0490235-27DD-43DC-A88A-FAB328C0AC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ar-IQ"/>
            </a:p>
          </p:txBody>
        </p:sp>
        <p:sp>
          <p:nvSpPr>
            <p:cNvPr id="51" name="Freeform 38">
              <a:extLst>
                <a:ext uri="{FF2B5EF4-FFF2-40B4-BE49-F238E27FC236}">
                  <a16:creationId xmlns:a16="http://schemas.microsoft.com/office/drawing/2014/main" id="{0D425E2A-DD78-4052-A976-20CB34C881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ar-IQ"/>
            </a:p>
          </p:txBody>
        </p:sp>
      </p:grpSp>
      <p:sp>
        <p:nvSpPr>
          <p:cNvPr id="53" name="Rectangle 52">
            <a:extLst>
              <a:ext uri="{FF2B5EF4-FFF2-40B4-BE49-F238E27FC236}">
                <a16:creationId xmlns:a16="http://schemas.microsoft.com/office/drawing/2014/main" id="{5495CD16-BB01-4344-A81F-9C8E8F2E5C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ar-IQ"/>
          </a:p>
        </p:txBody>
      </p:sp>
      <p:sp>
        <p:nvSpPr>
          <p:cNvPr id="55" name="Freeform 11">
            <a:extLst>
              <a:ext uri="{FF2B5EF4-FFF2-40B4-BE49-F238E27FC236}">
                <a16:creationId xmlns:a16="http://schemas.microsoft.com/office/drawing/2014/main" id="{567FD93A-AFA0-4A02-8037-64C5A2B367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ar-IQ"/>
          </a:p>
        </p:txBody>
      </p:sp>
      <p:sp>
        <p:nvSpPr>
          <p:cNvPr id="57" name="Rectangle 56">
            <a:extLst>
              <a:ext uri="{FF2B5EF4-FFF2-40B4-BE49-F238E27FC236}">
                <a16:creationId xmlns:a16="http://schemas.microsoft.com/office/drawing/2014/main" id="{2D1F56FB-5E45-4350-BA6B-711E868CA5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D4752C83-BC04-4990-9D69-7C2B8C05E2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25400" cap="sq">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صورة 8">
            <a:extLst>
              <a:ext uri="{FF2B5EF4-FFF2-40B4-BE49-F238E27FC236}">
                <a16:creationId xmlns:a16="http://schemas.microsoft.com/office/drawing/2014/main" id="{990A6392-B4D7-4CBB-9880-92B9A2F9A1CF}"/>
              </a:ext>
            </a:extLst>
          </p:cNvPr>
          <p:cNvPicPr>
            <a:picLocks noChangeAspect="1"/>
          </p:cNvPicPr>
          <p:nvPr/>
        </p:nvPicPr>
        <p:blipFill>
          <a:blip r:embed="rId3"/>
          <a:srcRect t="12857" r="-1" b="4455"/>
          <a:stretch/>
        </p:blipFill>
        <p:spPr>
          <a:xfrm rot="16200000">
            <a:off x="543380" y="742345"/>
            <a:ext cx="5571066" cy="5373308"/>
          </a:xfrm>
          <a:prstGeom prst="rect">
            <a:avLst/>
          </a:prstGeom>
        </p:spPr>
      </p:pic>
      <p:pic>
        <p:nvPicPr>
          <p:cNvPr id="5" name="عنصر نائب للمحتوى 4">
            <a:extLst>
              <a:ext uri="{FF2B5EF4-FFF2-40B4-BE49-F238E27FC236}">
                <a16:creationId xmlns:a16="http://schemas.microsoft.com/office/drawing/2014/main" id="{8828C9DC-82C0-321A-AD1C-FA41DD1A436F}"/>
              </a:ext>
            </a:extLst>
          </p:cNvPr>
          <p:cNvPicPr>
            <a:picLocks noChangeAspect="1"/>
          </p:cNvPicPr>
          <p:nvPr/>
        </p:nvPicPr>
        <p:blipFill>
          <a:blip r:embed="rId4"/>
          <a:srcRect l="17925" r="9029" b="-2"/>
          <a:stretch/>
        </p:blipFill>
        <p:spPr>
          <a:xfrm>
            <a:off x="6176433" y="643467"/>
            <a:ext cx="5372099" cy="5571066"/>
          </a:xfrm>
          <a:prstGeom prst="rect">
            <a:avLst/>
          </a:prstGeom>
        </p:spPr>
      </p:pic>
    </p:spTree>
    <p:extLst>
      <p:ext uri="{BB962C8B-B14F-4D97-AF65-F5344CB8AC3E}">
        <p14:creationId xmlns:p14="http://schemas.microsoft.com/office/powerpoint/2010/main" val="37274596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703389" y="260350"/>
            <a:ext cx="8713787" cy="647700"/>
          </a:xfrm>
          <a:solidFill>
            <a:schemeClr val="accent3">
              <a:lumMod val="40000"/>
              <a:lumOff val="60000"/>
            </a:schemeClr>
          </a:solidFill>
        </p:spPr>
        <p:txBody>
          <a:bodyPr/>
          <a:lstStyle/>
          <a:p>
            <a:pPr eaLnBrk="1" hangingPunct="1">
              <a:defRPr/>
            </a:pPr>
            <a:r>
              <a:rPr lang="en-US" altLang="en-US" b="1" dirty="0"/>
              <a:t>Phylum </a:t>
            </a:r>
            <a:r>
              <a:rPr lang="en-US" altLang="en-US" b="1" dirty="0" err="1"/>
              <a:t>Ciliophora</a:t>
            </a:r>
            <a:r>
              <a:rPr lang="en-US" altLang="en-US" b="1" dirty="0"/>
              <a:t> </a:t>
            </a:r>
            <a:r>
              <a:rPr lang="en-US" altLang="en-US" b="1" dirty="0" err="1"/>
              <a:t>contd</a:t>
            </a:r>
            <a:r>
              <a:rPr lang="en-US" altLang="en-US" b="1" dirty="0"/>
              <a:t>:</a:t>
            </a:r>
          </a:p>
        </p:txBody>
      </p:sp>
      <p:sp>
        <p:nvSpPr>
          <p:cNvPr id="56323" name="Rectangle 3"/>
          <p:cNvSpPr>
            <a:spLocks noGrp="1" noChangeArrowheads="1"/>
          </p:cNvSpPr>
          <p:nvPr>
            <p:ph idx="1"/>
          </p:nvPr>
        </p:nvSpPr>
        <p:spPr>
          <a:xfrm>
            <a:off x="1703388" y="1125538"/>
            <a:ext cx="8856662" cy="5543550"/>
          </a:xfrm>
          <a:ln>
            <a:solidFill>
              <a:srgbClr val="FF0000"/>
            </a:solidFill>
            <a:miter lim="800000"/>
            <a:headEnd/>
            <a:tailEnd/>
          </a:ln>
        </p:spPr>
        <p:txBody>
          <a:bodyPr>
            <a:normAutofit lnSpcReduction="10000"/>
          </a:bodyPr>
          <a:lstStyle/>
          <a:p>
            <a:pPr eaLnBrk="1" hangingPunct="1">
              <a:buFont typeface="Wingdings" panose="05000000000000000000" pitchFamily="2" charset="2"/>
              <a:buChar char="q"/>
            </a:pPr>
            <a:r>
              <a:rPr lang="en-US" altLang="en-US" sz="2800" b="1" dirty="0"/>
              <a:t>Ciliates have relatively </a:t>
            </a:r>
            <a:r>
              <a:rPr lang="en-US" altLang="en-US" sz="2800" b="1" dirty="0">
                <a:solidFill>
                  <a:srgbClr val="FF0000"/>
                </a:solidFill>
              </a:rPr>
              <a:t>rigid pellicle</a:t>
            </a:r>
            <a:r>
              <a:rPr lang="en-US" altLang="en-US" sz="2800" b="1" dirty="0"/>
              <a:t> and more or less fixed shape. They have distinct mouth structure, and they have </a:t>
            </a:r>
            <a:r>
              <a:rPr lang="en-US" altLang="en-US" sz="2800" b="1" dirty="0">
                <a:solidFill>
                  <a:srgbClr val="FF0000"/>
                </a:solidFill>
              </a:rPr>
              <a:t>dimorphic nuclei</a:t>
            </a:r>
            <a:r>
              <a:rPr lang="en-US" altLang="en-US" sz="2800" b="1" dirty="0"/>
              <a:t>, typically a larger </a:t>
            </a:r>
            <a:r>
              <a:rPr lang="en-US" altLang="en-US" sz="2800" b="1" dirty="0">
                <a:solidFill>
                  <a:srgbClr val="FF0000"/>
                </a:solidFill>
              </a:rPr>
              <a:t>macronucleus </a:t>
            </a:r>
            <a:r>
              <a:rPr lang="en-US" altLang="en-US" sz="2800" b="1" dirty="0"/>
              <a:t>and one or more smaller </a:t>
            </a:r>
            <a:r>
              <a:rPr lang="en-US" altLang="en-US" sz="2800" b="1" dirty="0">
                <a:solidFill>
                  <a:srgbClr val="FF0000"/>
                </a:solidFill>
              </a:rPr>
              <a:t>micronuclei</a:t>
            </a:r>
            <a:endParaRPr lang="en-US" altLang="en-US" sz="2800" b="1" dirty="0"/>
          </a:p>
          <a:p>
            <a:pPr eaLnBrk="1" hangingPunct="1">
              <a:buFont typeface="Wingdings" panose="05000000000000000000" pitchFamily="2" charset="2"/>
              <a:buNone/>
            </a:pPr>
            <a:endParaRPr lang="en-US" altLang="en-US" sz="2800" b="1" dirty="0"/>
          </a:p>
          <a:p>
            <a:pPr eaLnBrk="1" hangingPunct="1">
              <a:buFont typeface="Wingdings" panose="05000000000000000000" pitchFamily="2" charset="2"/>
              <a:buChar char="Ø"/>
            </a:pPr>
            <a:r>
              <a:rPr lang="en-US" altLang="en-US" sz="2800" b="1" dirty="0"/>
              <a:t>Macronucleus mediates the day-to-day functioning of the cell including synthesis of RNA and DNA</a:t>
            </a:r>
          </a:p>
          <a:p>
            <a:pPr eaLnBrk="1" hangingPunct="1">
              <a:buFont typeface="Wingdings" panose="05000000000000000000" pitchFamily="2" charset="2"/>
              <a:buChar char="Ø"/>
            </a:pPr>
            <a:r>
              <a:rPr lang="en-US" altLang="en-US" sz="2800" b="1" dirty="0"/>
              <a:t> Micronucleus is involved primarily in DNA synthesis but is also involved in the sexual processes (conjugation, autogamy, cytogamy) undergone by ciliates</a:t>
            </a:r>
            <a:endParaRPr lang="en-US" altLang="en-US" sz="2800" dirty="0"/>
          </a:p>
        </p:txBody>
      </p:sp>
    </p:spTree>
    <p:extLst>
      <p:ext uri="{BB962C8B-B14F-4D97-AF65-F5344CB8AC3E}">
        <p14:creationId xmlns:p14="http://schemas.microsoft.com/office/powerpoint/2010/main" val="29539934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703389" y="188914"/>
            <a:ext cx="8785225" cy="719137"/>
          </a:xfrm>
          <a:solidFill>
            <a:schemeClr val="accent3">
              <a:lumMod val="40000"/>
              <a:lumOff val="60000"/>
            </a:schemeClr>
          </a:solidFill>
        </p:spPr>
        <p:txBody>
          <a:bodyPr/>
          <a:lstStyle/>
          <a:p>
            <a:pPr eaLnBrk="1" hangingPunct="1">
              <a:defRPr/>
            </a:pPr>
            <a:r>
              <a:rPr lang="en-US" altLang="en-US" b="1" dirty="0"/>
              <a:t>Phylum </a:t>
            </a:r>
            <a:r>
              <a:rPr lang="en-US" altLang="en-US" b="1" dirty="0" err="1"/>
              <a:t>Ciliophora</a:t>
            </a:r>
            <a:r>
              <a:rPr lang="en-US" altLang="en-US" b="1" dirty="0"/>
              <a:t> </a:t>
            </a:r>
            <a:r>
              <a:rPr lang="en-US" altLang="en-US" b="1" dirty="0" err="1"/>
              <a:t>contd</a:t>
            </a:r>
            <a:r>
              <a:rPr lang="en-US" altLang="en-US" b="1" dirty="0"/>
              <a:t>:</a:t>
            </a:r>
          </a:p>
        </p:txBody>
      </p:sp>
      <p:sp>
        <p:nvSpPr>
          <p:cNvPr id="60419" name="Rectangle 3"/>
          <p:cNvSpPr>
            <a:spLocks noGrp="1" noChangeArrowheads="1"/>
          </p:cNvSpPr>
          <p:nvPr>
            <p:ph idx="1"/>
          </p:nvPr>
        </p:nvSpPr>
        <p:spPr>
          <a:xfrm>
            <a:off x="1703389" y="1125538"/>
            <a:ext cx="8785225" cy="5543550"/>
          </a:xfrm>
          <a:ln>
            <a:solidFill>
              <a:srgbClr val="FF0000"/>
            </a:solidFill>
            <a:miter lim="800000"/>
            <a:headEnd/>
            <a:tailEnd/>
          </a:ln>
        </p:spPr>
        <p:txBody>
          <a:bodyPr>
            <a:normAutofit lnSpcReduction="10000"/>
          </a:bodyPr>
          <a:lstStyle/>
          <a:p>
            <a:pPr eaLnBrk="1" hangingPunct="1">
              <a:lnSpc>
                <a:spcPct val="90000"/>
              </a:lnSpc>
              <a:buFont typeface="Wingdings" panose="05000000000000000000" pitchFamily="2" charset="2"/>
              <a:buChar char="q"/>
            </a:pPr>
            <a:r>
              <a:rPr lang="en-US" altLang="en-US" sz="4000" b="1"/>
              <a:t>Ciliates possess typical mouth (or </a:t>
            </a:r>
            <a:r>
              <a:rPr lang="en-US" altLang="en-US" sz="4000" b="1">
                <a:solidFill>
                  <a:srgbClr val="FF0000"/>
                </a:solidFill>
              </a:rPr>
              <a:t>cytostome</a:t>
            </a:r>
            <a:r>
              <a:rPr lang="en-US" altLang="en-US" sz="4000" b="1"/>
              <a:t>), although it has been secondarily lost in some groups</a:t>
            </a:r>
          </a:p>
          <a:p>
            <a:pPr eaLnBrk="1" hangingPunct="1">
              <a:lnSpc>
                <a:spcPct val="90000"/>
              </a:lnSpc>
              <a:buFont typeface="Wingdings" panose="05000000000000000000" pitchFamily="2" charset="2"/>
              <a:buChar char="q"/>
            </a:pPr>
            <a:r>
              <a:rPr lang="en-US" altLang="en-US" sz="4000" b="1"/>
              <a:t>Many ciliates are filter feeder, collecting organisms from ambient currents or from currents produced by the ciliate</a:t>
            </a:r>
          </a:p>
          <a:p>
            <a:pPr eaLnBrk="1" hangingPunct="1">
              <a:lnSpc>
                <a:spcPct val="90000"/>
              </a:lnSpc>
              <a:buFont typeface="Wingdings" panose="05000000000000000000" pitchFamily="2" charset="2"/>
              <a:buChar char="Ø"/>
            </a:pPr>
            <a:r>
              <a:rPr lang="en-US" altLang="en-US" sz="4000" b="1"/>
              <a:t>Food may include bacteria and detritus as well as other protozoa</a:t>
            </a:r>
          </a:p>
        </p:txBody>
      </p:sp>
    </p:spTree>
    <p:extLst>
      <p:ext uri="{BB962C8B-B14F-4D97-AF65-F5344CB8AC3E}">
        <p14:creationId xmlns:p14="http://schemas.microsoft.com/office/powerpoint/2010/main" val="15562300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77" name="Text Box 49"/>
          <p:cNvSpPr txBox="1">
            <a:spLocks noChangeArrowheads="1"/>
          </p:cNvSpPr>
          <p:nvPr/>
        </p:nvSpPr>
        <p:spPr bwMode="auto">
          <a:xfrm>
            <a:off x="1600200" y="762001"/>
            <a:ext cx="9144000" cy="549275"/>
          </a:xfrm>
          <a:prstGeom prst="rect">
            <a:avLst/>
          </a:prstGeom>
          <a:noFill/>
          <a:ln w="9525">
            <a:noFill/>
            <a:miter lim="800000"/>
            <a:headEnd/>
            <a:tailEnd/>
          </a:ln>
          <a:effectLst/>
        </p:spPr>
        <p:txBody>
          <a:bodyPr>
            <a:spAutoFit/>
          </a:bodyPr>
          <a:lstStyle/>
          <a:p>
            <a:pPr algn="l" rtl="0" fontAlgn="base">
              <a:spcBef>
                <a:spcPct val="50000"/>
              </a:spcBef>
              <a:spcAft>
                <a:spcPct val="0"/>
              </a:spcAft>
              <a:defRPr/>
            </a:pPr>
            <a:r>
              <a:rPr lang="en-US" sz="3000" i="1" dirty="0">
                <a:solidFill>
                  <a:srgbClr val="CC3300"/>
                </a:solidFill>
                <a:latin typeface="Comic Sans MS" pitchFamily="66" charset="0"/>
              </a:rPr>
              <a:t>Paramecium</a:t>
            </a:r>
            <a:endParaRPr lang="en-US" sz="3000" i="1" dirty="0">
              <a:solidFill>
                <a:srgbClr val="CC3300"/>
              </a:solidFill>
              <a:latin typeface="Times New Roman"/>
            </a:endParaRPr>
          </a:p>
        </p:txBody>
      </p:sp>
      <p:sp>
        <p:nvSpPr>
          <p:cNvPr id="99378" name="Text Box 50"/>
          <p:cNvSpPr txBox="1">
            <a:spLocks noChangeArrowheads="1"/>
          </p:cNvSpPr>
          <p:nvPr/>
        </p:nvSpPr>
        <p:spPr bwMode="auto">
          <a:xfrm>
            <a:off x="2743200" y="136526"/>
            <a:ext cx="6705600" cy="549275"/>
          </a:xfrm>
          <a:prstGeom prst="rect">
            <a:avLst/>
          </a:prstGeom>
          <a:noFill/>
          <a:ln w="9525">
            <a:noFill/>
            <a:miter lim="800000"/>
            <a:headEnd/>
            <a:tailEnd/>
          </a:ln>
          <a:effectLst/>
        </p:spPr>
        <p:txBody>
          <a:bodyPr>
            <a:spAutoFit/>
          </a:bodyPr>
          <a:lstStyle/>
          <a:p>
            <a:pPr algn="ctr" rtl="0" fontAlgn="base">
              <a:spcBef>
                <a:spcPct val="50000"/>
              </a:spcBef>
              <a:spcAft>
                <a:spcPct val="0"/>
              </a:spcAft>
              <a:defRPr/>
            </a:pPr>
            <a:r>
              <a:rPr lang="en-US" sz="3000" b="1">
                <a:solidFill>
                  <a:srgbClr val="000000"/>
                </a:solidFill>
                <a:latin typeface="Comic Sans MS" pitchFamily="66" charset="0"/>
                <a:cs typeface="Times New Roman" pitchFamily="18" charset="0"/>
              </a:rPr>
              <a:t>Animal-like protists - </a:t>
            </a:r>
            <a:r>
              <a:rPr lang="en-US" sz="3000" b="1" i="1">
                <a:solidFill>
                  <a:srgbClr val="000000"/>
                </a:solidFill>
                <a:latin typeface="Comic Sans MS" pitchFamily="66" charset="0"/>
                <a:cs typeface="Times New Roman" pitchFamily="18" charset="0"/>
              </a:rPr>
              <a:t>Examples</a:t>
            </a:r>
            <a:endParaRPr lang="en-US" sz="2400" b="1" i="1">
              <a:solidFill>
                <a:srgbClr val="000000"/>
              </a:solidFill>
              <a:latin typeface="Times New Roman"/>
            </a:endParaRPr>
          </a:p>
        </p:txBody>
      </p:sp>
      <p:sp>
        <p:nvSpPr>
          <p:cNvPr id="99379" name="Text Box 51"/>
          <p:cNvSpPr txBox="1">
            <a:spLocks noChangeArrowheads="1"/>
          </p:cNvSpPr>
          <p:nvPr/>
        </p:nvSpPr>
        <p:spPr bwMode="auto">
          <a:xfrm>
            <a:off x="2133600" y="1295401"/>
            <a:ext cx="8686800" cy="549275"/>
          </a:xfrm>
          <a:prstGeom prst="rect">
            <a:avLst/>
          </a:prstGeom>
          <a:noFill/>
          <a:ln w="9525">
            <a:noFill/>
            <a:miter lim="800000"/>
            <a:headEnd/>
            <a:tailEnd/>
          </a:ln>
          <a:effectLst/>
        </p:spPr>
        <p:txBody>
          <a:bodyPr>
            <a:spAutoFit/>
          </a:bodyPr>
          <a:lstStyle/>
          <a:p>
            <a:pPr algn="l" rtl="0" fontAlgn="base">
              <a:spcBef>
                <a:spcPct val="50000"/>
              </a:spcBef>
              <a:spcAft>
                <a:spcPct val="0"/>
              </a:spcAft>
              <a:buFontTx/>
              <a:buChar char="•"/>
              <a:defRPr/>
            </a:pPr>
            <a:r>
              <a:rPr lang="en-US" sz="3000">
                <a:solidFill>
                  <a:srgbClr val="008000"/>
                </a:solidFill>
                <a:latin typeface="Comic Sans MS" pitchFamily="66" charset="0"/>
              </a:rPr>
              <a:t>Unicellular, slipper-shaped</a:t>
            </a:r>
          </a:p>
        </p:txBody>
      </p:sp>
      <p:sp>
        <p:nvSpPr>
          <p:cNvPr id="99380" name="Text Box 52"/>
          <p:cNvSpPr txBox="1">
            <a:spLocks noChangeArrowheads="1"/>
          </p:cNvSpPr>
          <p:nvPr/>
        </p:nvSpPr>
        <p:spPr bwMode="auto">
          <a:xfrm>
            <a:off x="5562600" y="1981201"/>
            <a:ext cx="5334000" cy="1006475"/>
          </a:xfrm>
          <a:prstGeom prst="rect">
            <a:avLst/>
          </a:prstGeom>
          <a:noFill/>
          <a:ln w="9525">
            <a:noFill/>
            <a:miter lim="800000"/>
            <a:headEnd/>
            <a:tailEnd/>
          </a:ln>
          <a:effectLst/>
        </p:spPr>
        <p:txBody>
          <a:bodyPr>
            <a:spAutoFit/>
          </a:bodyPr>
          <a:lstStyle/>
          <a:p>
            <a:pPr algn="l" rtl="0" fontAlgn="base">
              <a:spcBef>
                <a:spcPct val="50000"/>
              </a:spcBef>
              <a:spcAft>
                <a:spcPct val="0"/>
              </a:spcAft>
              <a:buFontTx/>
              <a:buChar char="•"/>
              <a:defRPr/>
            </a:pPr>
            <a:r>
              <a:rPr lang="en-US" sz="3000">
                <a:solidFill>
                  <a:srgbClr val="993366"/>
                </a:solidFill>
                <a:latin typeface="Comic Sans MS" pitchFamily="66" charset="0"/>
              </a:rPr>
              <a:t>move by coordinated beating of many cilia</a:t>
            </a:r>
          </a:p>
        </p:txBody>
      </p:sp>
      <p:sp>
        <p:nvSpPr>
          <p:cNvPr id="99381" name="Text Box 53"/>
          <p:cNvSpPr txBox="1">
            <a:spLocks noChangeArrowheads="1"/>
          </p:cNvSpPr>
          <p:nvPr/>
        </p:nvSpPr>
        <p:spPr bwMode="auto">
          <a:xfrm>
            <a:off x="2286000" y="5165726"/>
            <a:ext cx="8382000" cy="549275"/>
          </a:xfrm>
          <a:prstGeom prst="rect">
            <a:avLst/>
          </a:prstGeom>
          <a:noFill/>
          <a:ln w="9525">
            <a:noFill/>
            <a:miter lim="800000"/>
            <a:headEnd/>
            <a:tailEnd/>
          </a:ln>
          <a:effectLst/>
        </p:spPr>
        <p:txBody>
          <a:bodyPr>
            <a:spAutoFit/>
          </a:bodyPr>
          <a:lstStyle/>
          <a:p>
            <a:pPr algn="l" rtl="0" fontAlgn="base">
              <a:spcBef>
                <a:spcPct val="50000"/>
              </a:spcBef>
              <a:spcAft>
                <a:spcPct val="0"/>
              </a:spcAft>
              <a:buFontTx/>
              <a:buChar char="•"/>
              <a:defRPr/>
            </a:pPr>
            <a:r>
              <a:rPr lang="en-US" sz="3000">
                <a:solidFill>
                  <a:srgbClr val="CC00CC"/>
                </a:solidFill>
                <a:latin typeface="Comic Sans MS" pitchFamily="66" charset="0"/>
              </a:rPr>
              <a:t>aquatic - mostly found in ponds and streams</a:t>
            </a:r>
          </a:p>
        </p:txBody>
      </p:sp>
      <p:sp>
        <p:nvSpPr>
          <p:cNvPr id="99382" name="Text Box 54"/>
          <p:cNvSpPr txBox="1">
            <a:spLocks noChangeArrowheads="1"/>
          </p:cNvSpPr>
          <p:nvPr/>
        </p:nvSpPr>
        <p:spPr bwMode="auto">
          <a:xfrm>
            <a:off x="2286000" y="5791201"/>
            <a:ext cx="9144000" cy="549275"/>
          </a:xfrm>
          <a:prstGeom prst="rect">
            <a:avLst/>
          </a:prstGeom>
          <a:noFill/>
          <a:ln w="9525">
            <a:noFill/>
            <a:miter lim="800000"/>
            <a:headEnd/>
            <a:tailEnd/>
          </a:ln>
          <a:effectLst/>
        </p:spPr>
        <p:txBody>
          <a:bodyPr>
            <a:spAutoFit/>
          </a:bodyPr>
          <a:lstStyle/>
          <a:p>
            <a:pPr algn="l" rtl="0" fontAlgn="base">
              <a:spcBef>
                <a:spcPct val="50000"/>
              </a:spcBef>
              <a:spcAft>
                <a:spcPct val="0"/>
              </a:spcAft>
              <a:buFontTx/>
              <a:buChar char="•"/>
              <a:defRPr/>
            </a:pPr>
            <a:r>
              <a:rPr lang="en-US" sz="3000">
                <a:solidFill>
                  <a:srgbClr val="FF6600"/>
                </a:solidFill>
                <a:latin typeface="Comic Sans MS" pitchFamily="66" charset="0"/>
              </a:rPr>
              <a:t>usually do not cause diseases in humans</a:t>
            </a:r>
          </a:p>
        </p:txBody>
      </p:sp>
      <p:pic>
        <p:nvPicPr>
          <p:cNvPr id="99383" name="Picture 55" descr="paramecium-500">
            <a:hlinkClick r:id="rId3"/>
          </p:cNvPr>
          <p:cNvPicPr>
            <a:picLocks noChangeAspect="1" noChangeArrowheads="1"/>
          </p:cNvPicPr>
          <p:nvPr/>
        </p:nvPicPr>
        <p:blipFill>
          <a:blip r:embed="rId4" cstate="print"/>
          <a:srcRect/>
          <a:stretch>
            <a:fillRect/>
          </a:stretch>
        </p:blipFill>
        <p:spPr bwMode="auto">
          <a:xfrm>
            <a:off x="1600200" y="1954214"/>
            <a:ext cx="3886200" cy="3024187"/>
          </a:xfrm>
          <a:prstGeom prst="rect">
            <a:avLst/>
          </a:prstGeom>
          <a:noFill/>
          <a:ln w="38100" cmpd="dbl">
            <a:solidFill>
              <a:srgbClr val="0000FF"/>
            </a:solidFill>
            <a:miter lim="800000"/>
            <a:headEnd/>
            <a:tailEnd/>
          </a:ln>
        </p:spPr>
      </p:pic>
      <p:grpSp>
        <p:nvGrpSpPr>
          <p:cNvPr id="2" name="Group 59"/>
          <p:cNvGrpSpPr>
            <a:grpSpLocks/>
          </p:cNvGrpSpPr>
          <p:nvPr/>
        </p:nvGrpSpPr>
        <p:grpSpPr bwMode="auto">
          <a:xfrm>
            <a:off x="5562600" y="3200400"/>
            <a:ext cx="5029200" cy="1371600"/>
            <a:chOff x="2496" y="1920"/>
            <a:chExt cx="3168" cy="864"/>
          </a:xfrm>
        </p:grpSpPr>
        <p:sp>
          <p:nvSpPr>
            <p:cNvPr id="99386" name="Rectangle 58"/>
            <p:cNvSpPr>
              <a:spLocks noChangeArrowheads="1"/>
            </p:cNvSpPr>
            <p:nvPr/>
          </p:nvSpPr>
          <p:spPr bwMode="auto">
            <a:xfrm>
              <a:off x="2496" y="1920"/>
              <a:ext cx="3168" cy="864"/>
            </a:xfrm>
            <a:prstGeom prst="rect">
              <a:avLst/>
            </a:prstGeom>
            <a:solidFill>
              <a:srgbClr val="0099CC"/>
            </a:solidFill>
            <a:ln w="9525">
              <a:noFill/>
              <a:miter lim="800000"/>
              <a:headEnd/>
              <a:tailEnd/>
            </a:ln>
            <a:effectLst/>
          </p:spPr>
          <p:txBody>
            <a:bodyPr wrap="none" anchor="ctr"/>
            <a:lstStyle/>
            <a:p>
              <a:pPr algn="l" rtl="0" fontAlgn="base">
                <a:spcBef>
                  <a:spcPct val="0"/>
                </a:spcBef>
                <a:spcAft>
                  <a:spcPct val="0"/>
                </a:spcAft>
                <a:defRPr/>
              </a:pPr>
              <a:endParaRPr lang="ar-IQ" sz="2400">
                <a:solidFill>
                  <a:srgbClr val="000000"/>
                </a:solidFill>
                <a:effectLst>
                  <a:outerShdw blurRad="38100" dist="38100" dir="2700000" algn="tl">
                    <a:srgbClr val="000000">
                      <a:alpha val="43137"/>
                    </a:srgbClr>
                  </a:outerShdw>
                </a:effectLst>
                <a:latin typeface="Times New Roman"/>
              </a:endParaRPr>
            </a:p>
          </p:txBody>
        </p:sp>
        <p:pic>
          <p:nvPicPr>
            <p:cNvPr id="99385" name="Picture 57" descr="paramove"/>
            <p:cNvPicPr>
              <a:picLocks noChangeAspect="1" noChangeArrowheads="1"/>
            </p:cNvPicPr>
            <p:nvPr/>
          </p:nvPicPr>
          <p:blipFill>
            <a:blip r:embed="rId5" cstate="print"/>
            <a:srcRect/>
            <a:stretch>
              <a:fillRect/>
            </a:stretch>
          </p:blipFill>
          <p:spPr bwMode="auto">
            <a:xfrm>
              <a:off x="2544" y="1968"/>
              <a:ext cx="3072" cy="762"/>
            </a:xfrm>
            <a:prstGeom prst="rect">
              <a:avLst/>
            </a:prstGeom>
            <a:noFill/>
          </p:spPr>
        </p:pic>
      </p:grpSp>
    </p:spTree>
    <p:extLst>
      <p:ext uri="{BB962C8B-B14F-4D97-AF65-F5344CB8AC3E}">
        <p14:creationId xmlns:p14="http://schemas.microsoft.com/office/powerpoint/2010/main" val="1941242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9377"/>
                                        </p:tgtEl>
                                        <p:attrNameLst>
                                          <p:attrName>style.visibility</p:attrName>
                                        </p:attrNameLst>
                                      </p:cBhvr>
                                      <p:to>
                                        <p:strVal val="visible"/>
                                      </p:to>
                                    </p:set>
                                    <p:animEffect transition="in" filter="box(in)">
                                      <p:cBhvr>
                                        <p:cTn id="7" dur="500"/>
                                        <p:tgtEl>
                                          <p:spTgt spid="9937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99379"/>
                                        </p:tgtEl>
                                        <p:attrNameLst>
                                          <p:attrName>style.visibility</p:attrName>
                                        </p:attrNameLst>
                                      </p:cBhvr>
                                      <p:to>
                                        <p:strVal val="visible"/>
                                      </p:to>
                                    </p:set>
                                    <p:anim calcmode="lin" valueType="num">
                                      <p:cBhvr additive="base">
                                        <p:cTn id="12" dur="500" fill="hold"/>
                                        <p:tgtEl>
                                          <p:spTgt spid="99379"/>
                                        </p:tgtEl>
                                        <p:attrNameLst>
                                          <p:attrName>ppt_x</p:attrName>
                                        </p:attrNameLst>
                                      </p:cBhvr>
                                      <p:tavLst>
                                        <p:tav tm="0">
                                          <p:val>
                                            <p:strVal val="0-#ppt_w/2"/>
                                          </p:val>
                                        </p:tav>
                                        <p:tav tm="100000">
                                          <p:val>
                                            <p:strVal val="#ppt_x"/>
                                          </p:val>
                                        </p:tav>
                                      </p:tavLst>
                                    </p:anim>
                                    <p:anim calcmode="lin" valueType="num">
                                      <p:cBhvr additive="base">
                                        <p:cTn id="13" dur="500" fill="hold"/>
                                        <p:tgtEl>
                                          <p:spTgt spid="99379"/>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7" presetClass="entr" presetSubtype="10" fill="hold" nodeType="clickEffect">
                                  <p:stCondLst>
                                    <p:cond delay="0"/>
                                  </p:stCondLst>
                                  <p:childTnLst>
                                    <p:set>
                                      <p:cBhvr>
                                        <p:cTn id="17" dur="1" fill="hold">
                                          <p:stCondLst>
                                            <p:cond delay="0"/>
                                          </p:stCondLst>
                                        </p:cTn>
                                        <p:tgtEl>
                                          <p:spTgt spid="99383"/>
                                        </p:tgtEl>
                                        <p:attrNameLst>
                                          <p:attrName>style.visibility</p:attrName>
                                        </p:attrNameLst>
                                      </p:cBhvr>
                                      <p:to>
                                        <p:strVal val="visible"/>
                                      </p:to>
                                    </p:set>
                                    <p:anim calcmode="lin" valueType="num">
                                      <p:cBhvr>
                                        <p:cTn id="18" dur="500" fill="hold"/>
                                        <p:tgtEl>
                                          <p:spTgt spid="99383"/>
                                        </p:tgtEl>
                                        <p:attrNameLst>
                                          <p:attrName>ppt_w</p:attrName>
                                        </p:attrNameLst>
                                      </p:cBhvr>
                                      <p:tavLst>
                                        <p:tav tm="0">
                                          <p:val>
                                            <p:fltVal val="0"/>
                                          </p:val>
                                        </p:tav>
                                        <p:tav tm="100000">
                                          <p:val>
                                            <p:strVal val="#ppt_w"/>
                                          </p:val>
                                        </p:tav>
                                      </p:tavLst>
                                    </p:anim>
                                    <p:anim calcmode="lin" valueType="num">
                                      <p:cBhvr>
                                        <p:cTn id="19" dur="500" fill="hold"/>
                                        <p:tgtEl>
                                          <p:spTgt spid="99383"/>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99380"/>
                                        </p:tgtEl>
                                        <p:attrNameLst>
                                          <p:attrName>style.visibility</p:attrName>
                                        </p:attrNameLst>
                                      </p:cBhvr>
                                      <p:to>
                                        <p:strVal val="visible"/>
                                      </p:to>
                                    </p:set>
                                    <p:anim calcmode="lin" valueType="num">
                                      <p:cBhvr additive="base">
                                        <p:cTn id="24" dur="500" fill="hold"/>
                                        <p:tgtEl>
                                          <p:spTgt spid="99380"/>
                                        </p:tgtEl>
                                        <p:attrNameLst>
                                          <p:attrName>ppt_x</p:attrName>
                                        </p:attrNameLst>
                                      </p:cBhvr>
                                      <p:tavLst>
                                        <p:tav tm="0">
                                          <p:val>
                                            <p:strVal val="0-#ppt_w/2"/>
                                          </p:val>
                                        </p:tav>
                                        <p:tav tm="100000">
                                          <p:val>
                                            <p:strVal val="#ppt_x"/>
                                          </p:val>
                                        </p:tav>
                                      </p:tavLst>
                                    </p:anim>
                                    <p:anim calcmode="lin" valueType="num">
                                      <p:cBhvr additive="base">
                                        <p:cTn id="25" dur="500" fill="hold"/>
                                        <p:tgtEl>
                                          <p:spTgt spid="99380"/>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ipe(left)">
                                      <p:cBhvr>
                                        <p:cTn id="30" dur="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99381"/>
                                        </p:tgtEl>
                                        <p:attrNameLst>
                                          <p:attrName>style.visibility</p:attrName>
                                        </p:attrNameLst>
                                      </p:cBhvr>
                                      <p:to>
                                        <p:strVal val="visible"/>
                                      </p:to>
                                    </p:set>
                                    <p:anim calcmode="lin" valueType="num">
                                      <p:cBhvr additive="base">
                                        <p:cTn id="35" dur="500" fill="hold"/>
                                        <p:tgtEl>
                                          <p:spTgt spid="99381"/>
                                        </p:tgtEl>
                                        <p:attrNameLst>
                                          <p:attrName>ppt_x</p:attrName>
                                        </p:attrNameLst>
                                      </p:cBhvr>
                                      <p:tavLst>
                                        <p:tav tm="0">
                                          <p:val>
                                            <p:strVal val="0-#ppt_w/2"/>
                                          </p:val>
                                        </p:tav>
                                        <p:tav tm="100000">
                                          <p:val>
                                            <p:strVal val="#ppt_x"/>
                                          </p:val>
                                        </p:tav>
                                      </p:tavLst>
                                    </p:anim>
                                    <p:anim calcmode="lin" valueType="num">
                                      <p:cBhvr additive="base">
                                        <p:cTn id="36" dur="500" fill="hold"/>
                                        <p:tgtEl>
                                          <p:spTgt spid="99381"/>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99382"/>
                                        </p:tgtEl>
                                        <p:attrNameLst>
                                          <p:attrName>style.visibility</p:attrName>
                                        </p:attrNameLst>
                                      </p:cBhvr>
                                      <p:to>
                                        <p:strVal val="visible"/>
                                      </p:to>
                                    </p:set>
                                    <p:anim calcmode="lin" valueType="num">
                                      <p:cBhvr additive="base">
                                        <p:cTn id="41" dur="500" fill="hold"/>
                                        <p:tgtEl>
                                          <p:spTgt spid="99382"/>
                                        </p:tgtEl>
                                        <p:attrNameLst>
                                          <p:attrName>ppt_x</p:attrName>
                                        </p:attrNameLst>
                                      </p:cBhvr>
                                      <p:tavLst>
                                        <p:tav tm="0">
                                          <p:val>
                                            <p:strVal val="0-#ppt_w/2"/>
                                          </p:val>
                                        </p:tav>
                                        <p:tav tm="100000">
                                          <p:val>
                                            <p:strVal val="#ppt_x"/>
                                          </p:val>
                                        </p:tav>
                                      </p:tavLst>
                                    </p:anim>
                                    <p:anim calcmode="lin" valueType="num">
                                      <p:cBhvr additive="base">
                                        <p:cTn id="42" dur="500" fill="hold"/>
                                        <p:tgtEl>
                                          <p:spTgt spid="9938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77" grpId="0" autoUpdateAnimBg="0"/>
      <p:bldP spid="99379" grpId="0" autoUpdateAnimBg="0"/>
      <p:bldP spid="99380" grpId="0" autoUpdateAnimBg="0"/>
      <p:bldP spid="99381" grpId="0" autoUpdateAnimBg="0"/>
      <p:bldP spid="99382"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2"/>
          </p:nvPr>
        </p:nvSpPr>
        <p:spPr/>
        <p:txBody>
          <a:bodyPr/>
          <a:lstStyle/>
          <a:p>
            <a:pPr>
              <a:defRPr/>
            </a:pPr>
            <a:fld id="{52DC074F-9181-4378-82B2-87F865E94DB4}" type="slidenum">
              <a:rPr lang="en-US" sz="1400">
                <a:solidFill>
                  <a:srgbClr val="000000"/>
                </a:solidFill>
                <a:latin typeface="Times New Roman"/>
              </a:rPr>
              <a:pPr>
                <a:defRPr/>
              </a:pPr>
              <a:t>19</a:t>
            </a:fld>
            <a:endParaRPr lang="en-US" sz="1400">
              <a:solidFill>
                <a:srgbClr val="000000"/>
              </a:solidFill>
              <a:latin typeface="Times New Roman"/>
            </a:endParaRPr>
          </a:p>
        </p:txBody>
      </p:sp>
      <p:sp>
        <p:nvSpPr>
          <p:cNvPr id="32822" name="Text Box 54"/>
          <p:cNvSpPr txBox="1">
            <a:spLocks noChangeArrowheads="1"/>
          </p:cNvSpPr>
          <p:nvPr/>
        </p:nvSpPr>
        <p:spPr bwMode="auto">
          <a:xfrm>
            <a:off x="1600200" y="762001"/>
            <a:ext cx="9144000" cy="549275"/>
          </a:xfrm>
          <a:prstGeom prst="rect">
            <a:avLst/>
          </a:prstGeom>
          <a:noFill/>
          <a:ln w="9525">
            <a:noFill/>
            <a:miter lim="800000"/>
            <a:headEnd/>
            <a:tailEnd/>
          </a:ln>
          <a:effectLst/>
        </p:spPr>
        <p:txBody>
          <a:bodyPr>
            <a:spAutoFit/>
          </a:bodyPr>
          <a:lstStyle/>
          <a:p>
            <a:pPr algn="l" rtl="0" fontAlgn="base">
              <a:spcBef>
                <a:spcPct val="50000"/>
              </a:spcBef>
              <a:spcAft>
                <a:spcPct val="0"/>
              </a:spcAft>
              <a:defRPr/>
            </a:pPr>
            <a:r>
              <a:rPr lang="en-US" sz="3000" i="1" dirty="0">
                <a:solidFill>
                  <a:srgbClr val="CC3300"/>
                </a:solidFill>
                <a:latin typeface="Comic Sans MS" pitchFamily="66" charset="0"/>
              </a:rPr>
              <a:t>Paramecium - continued</a:t>
            </a:r>
            <a:endParaRPr lang="en-US" sz="3000" i="1" dirty="0">
              <a:solidFill>
                <a:srgbClr val="CC3300"/>
              </a:solidFill>
              <a:latin typeface="Times New Roman"/>
            </a:endParaRPr>
          </a:p>
        </p:txBody>
      </p:sp>
      <p:sp>
        <p:nvSpPr>
          <p:cNvPr id="32823" name="Text Box 55"/>
          <p:cNvSpPr txBox="1">
            <a:spLocks noChangeArrowheads="1"/>
          </p:cNvSpPr>
          <p:nvPr/>
        </p:nvSpPr>
        <p:spPr bwMode="auto">
          <a:xfrm>
            <a:off x="2743200" y="136526"/>
            <a:ext cx="6705600" cy="549275"/>
          </a:xfrm>
          <a:prstGeom prst="rect">
            <a:avLst/>
          </a:prstGeom>
          <a:noFill/>
          <a:ln w="9525">
            <a:noFill/>
            <a:miter lim="800000"/>
            <a:headEnd/>
            <a:tailEnd/>
          </a:ln>
          <a:effectLst/>
        </p:spPr>
        <p:txBody>
          <a:bodyPr>
            <a:spAutoFit/>
          </a:bodyPr>
          <a:lstStyle/>
          <a:p>
            <a:pPr algn="ctr" rtl="0" fontAlgn="base">
              <a:spcBef>
                <a:spcPct val="50000"/>
              </a:spcBef>
              <a:spcAft>
                <a:spcPct val="0"/>
              </a:spcAft>
              <a:defRPr/>
            </a:pPr>
            <a:r>
              <a:rPr lang="en-US" sz="3000" b="1">
                <a:solidFill>
                  <a:srgbClr val="000000"/>
                </a:solidFill>
                <a:latin typeface="Comic Sans MS" pitchFamily="66" charset="0"/>
                <a:cs typeface="Times New Roman" pitchFamily="18" charset="0"/>
              </a:rPr>
              <a:t>Animal-like protists - </a:t>
            </a:r>
            <a:r>
              <a:rPr lang="en-US" sz="3000" b="1" i="1">
                <a:solidFill>
                  <a:srgbClr val="000000"/>
                </a:solidFill>
                <a:latin typeface="Comic Sans MS" pitchFamily="66" charset="0"/>
                <a:cs typeface="Times New Roman" pitchFamily="18" charset="0"/>
              </a:rPr>
              <a:t>Examples</a:t>
            </a:r>
            <a:endParaRPr lang="en-US" sz="2400" b="1" i="1">
              <a:solidFill>
                <a:srgbClr val="000000"/>
              </a:solidFill>
              <a:latin typeface="Times New Roman"/>
            </a:endParaRPr>
          </a:p>
        </p:txBody>
      </p:sp>
      <p:sp>
        <p:nvSpPr>
          <p:cNvPr id="32824" name="Text Box 56"/>
          <p:cNvSpPr txBox="1">
            <a:spLocks noChangeArrowheads="1"/>
          </p:cNvSpPr>
          <p:nvPr/>
        </p:nvSpPr>
        <p:spPr bwMode="auto">
          <a:xfrm>
            <a:off x="2057400" y="1295401"/>
            <a:ext cx="4800600" cy="2835275"/>
          </a:xfrm>
          <a:prstGeom prst="rect">
            <a:avLst/>
          </a:prstGeom>
          <a:noFill/>
          <a:ln w="9525">
            <a:noFill/>
            <a:miter lim="800000"/>
            <a:headEnd/>
            <a:tailEnd/>
          </a:ln>
          <a:effectLst/>
        </p:spPr>
        <p:txBody>
          <a:bodyPr>
            <a:spAutoFit/>
          </a:bodyPr>
          <a:lstStyle/>
          <a:p>
            <a:pPr algn="l" rtl="0" fontAlgn="base">
              <a:spcBef>
                <a:spcPct val="50000"/>
              </a:spcBef>
              <a:spcAft>
                <a:spcPct val="0"/>
              </a:spcAft>
              <a:buFontTx/>
              <a:buChar char="•"/>
              <a:defRPr/>
            </a:pPr>
            <a:r>
              <a:rPr lang="en-US" sz="3000">
                <a:solidFill>
                  <a:srgbClr val="008000"/>
                </a:solidFill>
                <a:latin typeface="Comic Sans MS" pitchFamily="66" charset="0"/>
              </a:rPr>
              <a:t>Feeding occurs</a:t>
            </a:r>
            <a:r>
              <a:rPr lang="en-US" sz="3000" i="1">
                <a:solidFill>
                  <a:srgbClr val="008000"/>
                </a:solidFill>
                <a:latin typeface="Comic Sans MS" pitchFamily="66" charset="0"/>
              </a:rPr>
              <a:t> </a:t>
            </a:r>
            <a:r>
              <a:rPr lang="en-US" sz="3000">
                <a:solidFill>
                  <a:srgbClr val="008000"/>
                </a:solidFill>
                <a:latin typeface="Comic Sans MS" pitchFamily="66" charset="0"/>
              </a:rPr>
              <a:t>in the funnel-shaped gullet (</a:t>
            </a:r>
            <a:r>
              <a:rPr lang="en-US" sz="3000">
                <a:solidFill>
                  <a:srgbClr val="CC0099"/>
                </a:solidFill>
                <a:latin typeface="Comic Sans MS" pitchFamily="66" charset="0"/>
              </a:rPr>
              <a:t>buccal cavity</a:t>
            </a:r>
            <a:r>
              <a:rPr lang="en-US" sz="3000">
                <a:solidFill>
                  <a:srgbClr val="008000"/>
                </a:solidFill>
                <a:latin typeface="Comic Sans MS" pitchFamily="66" charset="0"/>
              </a:rPr>
              <a:t>) where food is drawn in by external and internal cilia to form food vacuole</a:t>
            </a:r>
          </a:p>
        </p:txBody>
      </p:sp>
      <p:sp>
        <p:nvSpPr>
          <p:cNvPr id="32826" name="Text Box 58"/>
          <p:cNvSpPr txBox="1">
            <a:spLocks noChangeArrowheads="1"/>
          </p:cNvSpPr>
          <p:nvPr/>
        </p:nvSpPr>
        <p:spPr bwMode="auto">
          <a:xfrm>
            <a:off x="5562600" y="4937126"/>
            <a:ext cx="4953000" cy="1920875"/>
          </a:xfrm>
          <a:prstGeom prst="rect">
            <a:avLst/>
          </a:prstGeom>
          <a:noFill/>
          <a:ln w="9525">
            <a:noFill/>
            <a:miter lim="800000"/>
            <a:headEnd/>
            <a:tailEnd/>
          </a:ln>
          <a:effectLst/>
        </p:spPr>
        <p:txBody>
          <a:bodyPr>
            <a:spAutoFit/>
          </a:bodyPr>
          <a:lstStyle/>
          <a:p>
            <a:pPr algn="l" rtl="0" eaLnBrk="0" fontAlgn="base" hangingPunct="0">
              <a:spcBef>
                <a:spcPct val="0"/>
              </a:spcBef>
              <a:spcAft>
                <a:spcPct val="0"/>
              </a:spcAft>
              <a:buClr>
                <a:srgbClr val="993366"/>
              </a:buClr>
              <a:buFontTx/>
              <a:buChar char="•"/>
              <a:defRPr/>
            </a:pPr>
            <a:r>
              <a:rPr lang="en-US" sz="3000">
                <a:solidFill>
                  <a:srgbClr val="993366"/>
                </a:solidFill>
                <a:latin typeface="Comic Sans MS" pitchFamily="66" charset="0"/>
                <a:cs typeface="Times New Roman" pitchFamily="18" charset="0"/>
              </a:rPr>
              <a:t>ingests organic detritus and other small organisms like bacteria and other protozoans</a:t>
            </a:r>
          </a:p>
        </p:txBody>
      </p:sp>
      <p:pic>
        <p:nvPicPr>
          <p:cNvPr id="32827" name="Picture 59" descr="Paramecium feeding: movie."/>
          <p:cNvPicPr>
            <a:picLocks noChangeAspect="1" noChangeArrowheads="1" noCrop="1"/>
          </p:cNvPicPr>
          <p:nvPr/>
        </p:nvPicPr>
        <p:blipFill>
          <a:blip r:embed="rId3" cstate="print"/>
          <a:srcRect/>
          <a:stretch>
            <a:fillRect/>
          </a:stretch>
        </p:blipFill>
        <p:spPr bwMode="auto">
          <a:xfrm>
            <a:off x="2324100" y="4191001"/>
            <a:ext cx="2857500" cy="2333625"/>
          </a:xfrm>
          <a:prstGeom prst="rect">
            <a:avLst/>
          </a:prstGeom>
          <a:noFill/>
        </p:spPr>
      </p:pic>
      <p:pic>
        <p:nvPicPr>
          <p:cNvPr id="32828" name="Picture 60" descr="Paramecium feeding: freeze-frame with captions."/>
          <p:cNvPicPr>
            <a:picLocks noChangeAspect="1" noChangeArrowheads="1"/>
          </p:cNvPicPr>
          <p:nvPr/>
        </p:nvPicPr>
        <p:blipFill>
          <a:blip r:embed="rId4" cstate="print"/>
          <a:srcRect/>
          <a:stretch>
            <a:fillRect/>
          </a:stretch>
        </p:blipFill>
        <p:spPr bwMode="auto">
          <a:xfrm>
            <a:off x="2324100" y="4191001"/>
            <a:ext cx="2857500" cy="2333625"/>
          </a:xfrm>
          <a:prstGeom prst="rect">
            <a:avLst/>
          </a:prstGeom>
          <a:noFill/>
        </p:spPr>
      </p:pic>
      <p:pic>
        <p:nvPicPr>
          <p:cNvPr id="32829" name="Picture 61" descr="paramecium_anat"/>
          <p:cNvPicPr>
            <a:picLocks noChangeAspect="1" noChangeArrowheads="1"/>
          </p:cNvPicPr>
          <p:nvPr/>
        </p:nvPicPr>
        <p:blipFill>
          <a:blip r:embed="rId5" cstate="print"/>
          <a:srcRect/>
          <a:stretch>
            <a:fillRect/>
          </a:stretch>
        </p:blipFill>
        <p:spPr bwMode="auto">
          <a:xfrm>
            <a:off x="5943600" y="1166814"/>
            <a:ext cx="4648200" cy="3862387"/>
          </a:xfrm>
          <a:prstGeom prst="rect">
            <a:avLst/>
          </a:prstGeom>
          <a:noFill/>
        </p:spPr>
      </p:pic>
    </p:spTree>
    <p:extLst>
      <p:ext uri="{BB962C8B-B14F-4D97-AF65-F5344CB8AC3E}">
        <p14:creationId xmlns:p14="http://schemas.microsoft.com/office/powerpoint/2010/main" val="819576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2824"/>
                                        </p:tgtEl>
                                        <p:attrNameLst>
                                          <p:attrName>style.visibility</p:attrName>
                                        </p:attrNameLst>
                                      </p:cBhvr>
                                      <p:to>
                                        <p:strVal val="visible"/>
                                      </p:to>
                                    </p:set>
                                    <p:animEffect transition="in" filter="wipe(left)">
                                      <p:cBhvr>
                                        <p:cTn id="7" dur="500"/>
                                        <p:tgtEl>
                                          <p:spTgt spid="3282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2829"/>
                                        </p:tgtEl>
                                        <p:attrNameLst>
                                          <p:attrName>style.visibility</p:attrName>
                                        </p:attrNameLst>
                                      </p:cBhvr>
                                      <p:to>
                                        <p:strVal val="visible"/>
                                      </p:to>
                                    </p:set>
                                    <p:animEffect transition="in" filter="dissolve">
                                      <p:cBhvr>
                                        <p:cTn id="12" dur="500"/>
                                        <p:tgtEl>
                                          <p:spTgt spid="32829"/>
                                        </p:tgtEl>
                                      </p:cBhvr>
                                    </p:animEffect>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nodeType="clickEffect">
                                  <p:stCondLst>
                                    <p:cond delay="0"/>
                                  </p:stCondLst>
                                  <p:childTnLst>
                                    <p:set>
                                      <p:cBhvr>
                                        <p:cTn id="16" dur="1" fill="hold">
                                          <p:stCondLst>
                                            <p:cond delay="0"/>
                                          </p:stCondLst>
                                        </p:cTn>
                                        <p:tgtEl>
                                          <p:spTgt spid="32827"/>
                                        </p:tgtEl>
                                        <p:attrNameLst>
                                          <p:attrName>style.visibility</p:attrName>
                                        </p:attrNameLst>
                                      </p:cBhvr>
                                      <p:to>
                                        <p:strVal val="visible"/>
                                      </p:to>
                                    </p:set>
                                    <p:anim calcmode="lin" valueType="num">
                                      <p:cBhvr>
                                        <p:cTn id="17" dur="500" fill="hold"/>
                                        <p:tgtEl>
                                          <p:spTgt spid="32827"/>
                                        </p:tgtEl>
                                        <p:attrNameLst>
                                          <p:attrName>ppt_w</p:attrName>
                                        </p:attrNameLst>
                                      </p:cBhvr>
                                      <p:tavLst>
                                        <p:tav tm="0">
                                          <p:val>
                                            <p:fltVal val="0"/>
                                          </p:val>
                                        </p:tav>
                                        <p:tav tm="100000">
                                          <p:val>
                                            <p:strVal val="#ppt_w"/>
                                          </p:val>
                                        </p:tav>
                                      </p:tavLst>
                                    </p:anim>
                                    <p:anim calcmode="lin" valueType="num">
                                      <p:cBhvr>
                                        <p:cTn id="18" dur="500" fill="hold"/>
                                        <p:tgtEl>
                                          <p:spTgt spid="32827"/>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32828"/>
                                        </p:tgtEl>
                                        <p:attrNameLst>
                                          <p:attrName>style.visibility</p:attrName>
                                        </p:attrNameLst>
                                      </p:cBhvr>
                                      <p:to>
                                        <p:strVal val="visible"/>
                                      </p:to>
                                    </p:set>
                                    <p:animEffect transition="in" filter="dissolve">
                                      <p:cBhvr>
                                        <p:cTn id="23" dur="500"/>
                                        <p:tgtEl>
                                          <p:spTgt spid="3282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grpId="0" nodeType="clickEffect">
                                  <p:stCondLst>
                                    <p:cond delay="0"/>
                                  </p:stCondLst>
                                  <p:childTnLst>
                                    <p:set>
                                      <p:cBhvr>
                                        <p:cTn id="27" dur="1" fill="hold">
                                          <p:stCondLst>
                                            <p:cond delay="0"/>
                                          </p:stCondLst>
                                        </p:cTn>
                                        <p:tgtEl>
                                          <p:spTgt spid="32826"/>
                                        </p:tgtEl>
                                        <p:attrNameLst>
                                          <p:attrName>style.visibility</p:attrName>
                                        </p:attrNameLst>
                                      </p:cBhvr>
                                      <p:to>
                                        <p:strVal val="visible"/>
                                      </p:to>
                                    </p:set>
                                    <p:animEffect transition="in" filter="wipe(right)">
                                      <p:cBhvr>
                                        <p:cTn id="28" dur="500"/>
                                        <p:tgtEl>
                                          <p:spTgt spid="328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824" grpId="0"/>
      <p:bldP spid="3282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Grp="1" noChangeArrowheads="1"/>
          </p:cNvSpPr>
          <p:nvPr>
            <p:ph type="title"/>
          </p:nvPr>
        </p:nvSpPr>
        <p:spPr>
          <a:xfrm>
            <a:off x="1703388" y="115888"/>
            <a:ext cx="8856662" cy="792162"/>
          </a:xfrm>
          <a:solidFill>
            <a:schemeClr val="accent3">
              <a:lumMod val="40000"/>
              <a:lumOff val="60000"/>
            </a:schemeClr>
          </a:solidFill>
        </p:spPr>
        <p:txBody>
          <a:bodyPr/>
          <a:lstStyle/>
          <a:p>
            <a:pPr eaLnBrk="1" hangingPunct="1">
              <a:defRPr/>
            </a:pPr>
            <a:r>
              <a:rPr lang="en-US" altLang="en-US" b="1" dirty="0"/>
              <a:t>Phylum Apicomplexa (protozoa)</a:t>
            </a:r>
          </a:p>
        </p:txBody>
      </p:sp>
      <p:sp>
        <p:nvSpPr>
          <p:cNvPr id="39939" name="Rectangle 5"/>
          <p:cNvSpPr>
            <a:spLocks noGrp="1" noChangeArrowheads="1"/>
          </p:cNvSpPr>
          <p:nvPr>
            <p:ph type="body" sz="half" idx="1"/>
          </p:nvPr>
        </p:nvSpPr>
        <p:spPr>
          <a:xfrm>
            <a:off x="1631950" y="1196976"/>
            <a:ext cx="4535488" cy="5472113"/>
          </a:xfrm>
          <a:ln>
            <a:solidFill>
              <a:srgbClr val="FF0000"/>
            </a:solidFill>
            <a:miter lim="800000"/>
            <a:headEnd/>
            <a:tailEnd/>
          </a:ln>
        </p:spPr>
        <p:txBody>
          <a:bodyPr>
            <a:normAutofit fontScale="92500"/>
          </a:bodyPr>
          <a:lstStyle/>
          <a:p>
            <a:pPr eaLnBrk="1" hangingPunct="1">
              <a:lnSpc>
                <a:spcPct val="80000"/>
              </a:lnSpc>
              <a:buFont typeface="Wingdings" panose="05000000000000000000" pitchFamily="2" charset="2"/>
              <a:buChar char="q"/>
            </a:pPr>
            <a:r>
              <a:rPr lang="en-US" altLang="en-US" sz="2400" b="1" dirty="0"/>
              <a:t>Members of this phylum are all parasites. These are either intra or intercellular parasites. </a:t>
            </a:r>
          </a:p>
          <a:p>
            <a:pPr eaLnBrk="1" hangingPunct="1">
              <a:lnSpc>
                <a:spcPct val="80000"/>
              </a:lnSpc>
              <a:buFont typeface="Wingdings" panose="05000000000000000000" pitchFamily="2" charset="2"/>
              <a:buChar char="Ø"/>
            </a:pPr>
            <a:r>
              <a:rPr lang="en-US" altLang="en-US" sz="2400" b="1" dirty="0"/>
              <a:t>Without motile organelles as adult.</a:t>
            </a:r>
          </a:p>
          <a:p>
            <a:pPr eaLnBrk="1" hangingPunct="1">
              <a:lnSpc>
                <a:spcPct val="80000"/>
              </a:lnSpc>
              <a:buFont typeface="Wingdings" panose="05000000000000000000" pitchFamily="2" charset="2"/>
              <a:buChar char="Ø"/>
            </a:pPr>
            <a:endParaRPr lang="en-US" altLang="en-US" sz="2400" b="1" dirty="0"/>
          </a:p>
          <a:p>
            <a:pPr eaLnBrk="1" hangingPunct="1">
              <a:lnSpc>
                <a:spcPct val="80000"/>
              </a:lnSpc>
              <a:buFont typeface="Wingdings" panose="05000000000000000000" pitchFamily="2" charset="2"/>
              <a:buChar char="Ø"/>
            </a:pPr>
            <a:r>
              <a:rPr lang="en-US" altLang="en-US" sz="2400" b="1" dirty="0"/>
              <a:t>They are unique due to a </a:t>
            </a:r>
            <a:r>
              <a:rPr lang="en-US" altLang="en-US" sz="2400" b="1" dirty="0">
                <a:solidFill>
                  <a:srgbClr val="FF0000"/>
                </a:solidFill>
              </a:rPr>
              <a:t>complex arrangement of organelles at one end of the cell</a:t>
            </a:r>
          </a:p>
          <a:p>
            <a:pPr eaLnBrk="1" hangingPunct="1">
              <a:lnSpc>
                <a:spcPct val="80000"/>
              </a:lnSpc>
              <a:buFont typeface="Wingdings" panose="05000000000000000000" pitchFamily="2" charset="2"/>
              <a:buChar char="Ø"/>
            </a:pPr>
            <a:r>
              <a:rPr lang="en-US" altLang="en-US" sz="2400" b="1" dirty="0"/>
              <a:t>They receive their name because the apex of the cells of certain life stages of these parasites has intricate (complex) structures that enable these parasites to penetrate the tissues of their hosts </a:t>
            </a:r>
          </a:p>
        </p:txBody>
      </p:sp>
      <p:pic>
        <p:nvPicPr>
          <p:cNvPr id="39940" name="Picture 7"/>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383337" y="2046915"/>
            <a:ext cx="5630323" cy="3663222"/>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9355171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1631951" y="115888"/>
            <a:ext cx="8856663" cy="792162"/>
          </a:xfrm>
        </p:spPr>
        <p:txBody>
          <a:bodyPr/>
          <a:lstStyle/>
          <a:p>
            <a:pPr eaLnBrk="1" hangingPunct="1"/>
            <a:r>
              <a:rPr lang="en-US" altLang="en-US" b="1"/>
              <a:t>Reproduction in the ciliates</a:t>
            </a:r>
          </a:p>
        </p:txBody>
      </p:sp>
      <p:sp>
        <p:nvSpPr>
          <p:cNvPr id="62467" name="Rectangle 3"/>
          <p:cNvSpPr>
            <a:spLocks noGrp="1" noChangeArrowheads="1"/>
          </p:cNvSpPr>
          <p:nvPr>
            <p:ph idx="1"/>
          </p:nvPr>
        </p:nvSpPr>
        <p:spPr>
          <a:xfrm>
            <a:off x="1631951" y="1125538"/>
            <a:ext cx="8856663" cy="5472112"/>
          </a:xfrm>
          <a:ln>
            <a:solidFill>
              <a:srgbClr val="FF0000"/>
            </a:solidFill>
            <a:miter lim="800000"/>
            <a:headEnd/>
            <a:tailEnd/>
          </a:ln>
        </p:spPr>
        <p:txBody>
          <a:bodyPr>
            <a:normAutofit lnSpcReduction="10000"/>
          </a:bodyPr>
          <a:lstStyle/>
          <a:p>
            <a:pPr eaLnBrk="1" hangingPunct="1">
              <a:buFont typeface="Wingdings" panose="05000000000000000000" pitchFamily="2" charset="2"/>
              <a:buChar char="q"/>
            </a:pPr>
            <a:r>
              <a:rPr lang="en-US" altLang="en-US" sz="3600" b="1"/>
              <a:t>Asexual reproduction is by </a:t>
            </a:r>
            <a:r>
              <a:rPr lang="en-US" altLang="en-US" sz="3600" b="1">
                <a:solidFill>
                  <a:srgbClr val="FF0000"/>
                </a:solidFill>
              </a:rPr>
              <a:t>binary fission</a:t>
            </a:r>
            <a:endParaRPr lang="en-US" altLang="en-US" sz="3600" b="1"/>
          </a:p>
          <a:p>
            <a:pPr eaLnBrk="1" hangingPunct="1">
              <a:buFont typeface="Wingdings" panose="05000000000000000000" pitchFamily="2" charset="2"/>
              <a:buChar char="q"/>
            </a:pPr>
            <a:r>
              <a:rPr lang="en-US" altLang="en-US" sz="3600" b="1"/>
              <a:t>Sexual reproduction occurs when two ciliates of opposite mating types </a:t>
            </a:r>
            <a:r>
              <a:rPr lang="en-US" altLang="en-US" sz="3600" b="1">
                <a:solidFill>
                  <a:srgbClr val="FF0000"/>
                </a:solidFill>
              </a:rPr>
              <a:t>pair and exchange genetic materials </a:t>
            </a:r>
          </a:p>
          <a:p>
            <a:pPr eaLnBrk="1" hangingPunct="1">
              <a:buFont typeface="Wingdings" panose="05000000000000000000" pitchFamily="2" charset="2"/>
              <a:buChar char="Ø"/>
            </a:pPr>
            <a:r>
              <a:rPr lang="en-US" altLang="en-US" sz="3600" b="1"/>
              <a:t>Conjugal contact triggers meiosis in the micronuclei resulting in 4 haploid micronuclei. Concurrently, the macronucleus breaks down and disappears</a:t>
            </a:r>
          </a:p>
        </p:txBody>
      </p:sp>
    </p:spTree>
    <p:extLst>
      <p:ext uri="{BB962C8B-B14F-4D97-AF65-F5344CB8AC3E}">
        <p14:creationId xmlns:p14="http://schemas.microsoft.com/office/powerpoint/2010/main" val="15789693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3"/>
          <p:cNvSpPr>
            <a:spLocks noGrp="1"/>
          </p:cNvSpPr>
          <p:nvPr>
            <p:ph type="sldNum" sz="quarter" idx="12"/>
          </p:nvPr>
        </p:nvSpPr>
        <p:spPr/>
        <p:txBody>
          <a:bodyPr/>
          <a:lstStyle/>
          <a:p>
            <a:pPr>
              <a:defRPr/>
            </a:pPr>
            <a:fld id="{9DBE4ECD-16C3-471F-AF25-DF36919FDC7D}" type="slidenum">
              <a:rPr lang="en-US" sz="1400">
                <a:solidFill>
                  <a:srgbClr val="000000"/>
                </a:solidFill>
                <a:latin typeface="Times New Roman"/>
              </a:rPr>
              <a:pPr>
                <a:defRPr/>
              </a:pPr>
              <a:t>21</a:t>
            </a:fld>
            <a:endParaRPr lang="en-US" sz="1400">
              <a:solidFill>
                <a:srgbClr val="000000"/>
              </a:solidFill>
              <a:latin typeface="Times New Roman"/>
            </a:endParaRPr>
          </a:p>
        </p:txBody>
      </p:sp>
      <p:sp>
        <p:nvSpPr>
          <p:cNvPr id="143364" name="Text Box 4"/>
          <p:cNvSpPr txBox="1">
            <a:spLocks noChangeArrowheads="1"/>
          </p:cNvSpPr>
          <p:nvPr/>
        </p:nvSpPr>
        <p:spPr bwMode="auto">
          <a:xfrm>
            <a:off x="1600200" y="762001"/>
            <a:ext cx="9144000" cy="549275"/>
          </a:xfrm>
          <a:prstGeom prst="rect">
            <a:avLst/>
          </a:prstGeom>
          <a:noFill/>
          <a:ln w="9525">
            <a:noFill/>
            <a:miter lim="800000"/>
            <a:headEnd/>
            <a:tailEnd/>
          </a:ln>
          <a:effectLst/>
        </p:spPr>
        <p:txBody>
          <a:bodyPr>
            <a:spAutoFit/>
          </a:bodyPr>
          <a:lstStyle/>
          <a:p>
            <a:pPr algn="l" rtl="0" fontAlgn="base">
              <a:spcBef>
                <a:spcPct val="50000"/>
              </a:spcBef>
              <a:spcAft>
                <a:spcPct val="0"/>
              </a:spcAft>
              <a:defRPr/>
            </a:pPr>
            <a:r>
              <a:rPr lang="en-US" sz="3000" i="1" dirty="0">
                <a:solidFill>
                  <a:srgbClr val="CC3300"/>
                </a:solidFill>
                <a:latin typeface="Comic Sans MS" pitchFamily="66" charset="0"/>
              </a:rPr>
              <a:t>Paramecium - continued</a:t>
            </a:r>
            <a:endParaRPr lang="en-US" sz="3000" i="1" dirty="0">
              <a:solidFill>
                <a:srgbClr val="CC3300"/>
              </a:solidFill>
              <a:latin typeface="Times New Roman"/>
            </a:endParaRPr>
          </a:p>
        </p:txBody>
      </p:sp>
      <p:sp>
        <p:nvSpPr>
          <p:cNvPr id="143365" name="Text Box 5"/>
          <p:cNvSpPr txBox="1">
            <a:spLocks noChangeArrowheads="1"/>
          </p:cNvSpPr>
          <p:nvPr/>
        </p:nvSpPr>
        <p:spPr bwMode="auto">
          <a:xfrm>
            <a:off x="2743200" y="136526"/>
            <a:ext cx="6705600" cy="549275"/>
          </a:xfrm>
          <a:prstGeom prst="rect">
            <a:avLst/>
          </a:prstGeom>
          <a:noFill/>
          <a:ln w="9525">
            <a:noFill/>
            <a:miter lim="800000"/>
            <a:headEnd/>
            <a:tailEnd/>
          </a:ln>
          <a:effectLst/>
        </p:spPr>
        <p:txBody>
          <a:bodyPr>
            <a:spAutoFit/>
          </a:bodyPr>
          <a:lstStyle/>
          <a:p>
            <a:pPr algn="ctr" rtl="0" fontAlgn="base">
              <a:spcBef>
                <a:spcPct val="50000"/>
              </a:spcBef>
              <a:spcAft>
                <a:spcPct val="0"/>
              </a:spcAft>
              <a:defRPr/>
            </a:pPr>
            <a:r>
              <a:rPr lang="en-US" sz="3000" b="1">
                <a:solidFill>
                  <a:srgbClr val="000000"/>
                </a:solidFill>
                <a:latin typeface="Comic Sans MS" pitchFamily="66" charset="0"/>
                <a:cs typeface="Times New Roman" pitchFamily="18" charset="0"/>
              </a:rPr>
              <a:t>Animal-like protists - </a:t>
            </a:r>
            <a:r>
              <a:rPr lang="en-US" sz="3000" b="1" i="1">
                <a:solidFill>
                  <a:srgbClr val="000000"/>
                </a:solidFill>
                <a:latin typeface="Comic Sans MS" pitchFamily="66" charset="0"/>
                <a:cs typeface="Times New Roman" pitchFamily="18" charset="0"/>
              </a:rPr>
              <a:t>Examples</a:t>
            </a:r>
            <a:endParaRPr lang="en-US" sz="2400" b="1" i="1">
              <a:solidFill>
                <a:srgbClr val="000000"/>
              </a:solidFill>
              <a:latin typeface="Times New Roman"/>
            </a:endParaRPr>
          </a:p>
        </p:txBody>
      </p:sp>
      <p:sp>
        <p:nvSpPr>
          <p:cNvPr id="143366" name="Text Box 6"/>
          <p:cNvSpPr txBox="1">
            <a:spLocks noChangeArrowheads="1"/>
          </p:cNvSpPr>
          <p:nvPr/>
        </p:nvSpPr>
        <p:spPr bwMode="auto">
          <a:xfrm>
            <a:off x="2133600" y="1371601"/>
            <a:ext cx="4953000" cy="549275"/>
          </a:xfrm>
          <a:prstGeom prst="rect">
            <a:avLst/>
          </a:prstGeom>
          <a:noFill/>
          <a:ln w="9525">
            <a:noFill/>
            <a:miter lim="800000"/>
            <a:headEnd/>
            <a:tailEnd/>
          </a:ln>
          <a:effectLst/>
        </p:spPr>
        <p:txBody>
          <a:bodyPr>
            <a:spAutoFit/>
          </a:bodyPr>
          <a:lstStyle/>
          <a:p>
            <a:pPr algn="l" rtl="0" eaLnBrk="0" fontAlgn="base" hangingPunct="0">
              <a:spcBef>
                <a:spcPct val="0"/>
              </a:spcBef>
              <a:spcAft>
                <a:spcPct val="0"/>
              </a:spcAft>
              <a:buClr>
                <a:srgbClr val="993366"/>
              </a:buClr>
              <a:buFontTx/>
              <a:buChar char="•"/>
              <a:defRPr/>
            </a:pPr>
            <a:r>
              <a:rPr lang="en-US" sz="3000">
                <a:solidFill>
                  <a:srgbClr val="993366"/>
                </a:solidFill>
                <a:latin typeface="Comic Sans MS" pitchFamily="66" charset="0"/>
                <a:cs typeface="Times New Roman" pitchFamily="18" charset="0"/>
              </a:rPr>
              <a:t>Reproduction</a:t>
            </a:r>
          </a:p>
        </p:txBody>
      </p:sp>
      <p:sp>
        <p:nvSpPr>
          <p:cNvPr id="143367" name="Text Box 7"/>
          <p:cNvSpPr txBox="1">
            <a:spLocks noChangeArrowheads="1"/>
          </p:cNvSpPr>
          <p:nvPr/>
        </p:nvSpPr>
        <p:spPr bwMode="auto">
          <a:xfrm>
            <a:off x="2286000" y="1965326"/>
            <a:ext cx="8534400" cy="549275"/>
          </a:xfrm>
          <a:prstGeom prst="rect">
            <a:avLst/>
          </a:prstGeom>
          <a:noFill/>
          <a:ln w="9525">
            <a:noFill/>
            <a:miter lim="800000"/>
            <a:headEnd/>
            <a:tailEnd/>
          </a:ln>
          <a:effectLst/>
        </p:spPr>
        <p:txBody>
          <a:bodyPr>
            <a:spAutoFit/>
          </a:bodyPr>
          <a:lstStyle/>
          <a:p>
            <a:pPr algn="l" rtl="0" eaLnBrk="0" fontAlgn="base" hangingPunct="0">
              <a:spcBef>
                <a:spcPct val="0"/>
              </a:spcBef>
              <a:spcAft>
                <a:spcPct val="0"/>
              </a:spcAft>
              <a:buClr>
                <a:srgbClr val="993366"/>
              </a:buClr>
              <a:defRPr/>
            </a:pPr>
            <a:r>
              <a:rPr lang="en-US" sz="3000">
                <a:solidFill>
                  <a:srgbClr val="DE2A00"/>
                </a:solidFill>
                <a:latin typeface="Comic Sans MS" pitchFamily="66" charset="0"/>
                <a:cs typeface="Times New Roman" pitchFamily="18" charset="0"/>
              </a:rPr>
              <a:t>1.  Binary fission (________)</a:t>
            </a:r>
          </a:p>
        </p:txBody>
      </p:sp>
      <p:sp>
        <p:nvSpPr>
          <p:cNvPr id="143368" name="Text Box 8"/>
          <p:cNvSpPr txBox="1">
            <a:spLocks noChangeArrowheads="1"/>
          </p:cNvSpPr>
          <p:nvPr/>
        </p:nvSpPr>
        <p:spPr bwMode="auto">
          <a:xfrm>
            <a:off x="5715000" y="1965326"/>
            <a:ext cx="1524000" cy="549275"/>
          </a:xfrm>
          <a:prstGeom prst="rect">
            <a:avLst/>
          </a:prstGeom>
          <a:noFill/>
          <a:ln w="9525">
            <a:noFill/>
            <a:miter lim="800000"/>
            <a:headEnd/>
            <a:tailEnd/>
          </a:ln>
          <a:effectLst/>
        </p:spPr>
        <p:txBody>
          <a:bodyPr>
            <a:spAutoFit/>
          </a:bodyPr>
          <a:lstStyle/>
          <a:p>
            <a:pPr algn="l" rtl="0" eaLnBrk="0" fontAlgn="base" hangingPunct="0">
              <a:spcBef>
                <a:spcPct val="0"/>
              </a:spcBef>
              <a:spcAft>
                <a:spcPct val="0"/>
              </a:spcAft>
              <a:buClr>
                <a:srgbClr val="993366"/>
              </a:buClr>
              <a:defRPr/>
            </a:pPr>
            <a:r>
              <a:rPr lang="en-US" sz="3000">
                <a:solidFill>
                  <a:srgbClr val="3333CC"/>
                </a:solidFill>
                <a:latin typeface="Comic Sans MS" pitchFamily="66" charset="0"/>
                <a:cs typeface="Times New Roman" pitchFamily="18" charset="0"/>
              </a:rPr>
              <a:t>asexual</a:t>
            </a:r>
          </a:p>
        </p:txBody>
      </p:sp>
      <p:pic>
        <p:nvPicPr>
          <p:cNvPr id="143372" name="Picture 12" descr="parafis"/>
          <p:cNvPicPr>
            <a:picLocks noChangeAspect="1" noChangeArrowheads="1"/>
          </p:cNvPicPr>
          <p:nvPr/>
        </p:nvPicPr>
        <p:blipFill>
          <a:blip r:embed="rId3" cstate="print"/>
          <a:srcRect l="2499" t="1666" r="2499" b="8334"/>
          <a:stretch>
            <a:fillRect/>
          </a:stretch>
        </p:blipFill>
        <p:spPr bwMode="auto">
          <a:xfrm>
            <a:off x="1676400" y="2590800"/>
            <a:ext cx="5791200" cy="4114800"/>
          </a:xfrm>
          <a:prstGeom prst="rect">
            <a:avLst/>
          </a:prstGeom>
          <a:noFill/>
          <a:ln w="38100" cmpd="dbl">
            <a:solidFill>
              <a:srgbClr val="0000FF"/>
            </a:solidFill>
            <a:miter lim="800000"/>
            <a:headEnd/>
            <a:tailEnd/>
          </a:ln>
        </p:spPr>
      </p:pic>
      <p:sp>
        <p:nvSpPr>
          <p:cNvPr id="143373" name="Text Box 13"/>
          <p:cNvSpPr txBox="1">
            <a:spLocks noChangeArrowheads="1"/>
          </p:cNvSpPr>
          <p:nvPr/>
        </p:nvSpPr>
        <p:spPr bwMode="auto">
          <a:xfrm>
            <a:off x="7543800" y="3352801"/>
            <a:ext cx="2286000" cy="549275"/>
          </a:xfrm>
          <a:prstGeom prst="rect">
            <a:avLst/>
          </a:prstGeom>
          <a:noFill/>
          <a:ln w="9525">
            <a:noFill/>
            <a:miter lim="800000"/>
            <a:headEnd/>
            <a:tailEnd/>
          </a:ln>
          <a:effectLst/>
        </p:spPr>
        <p:txBody>
          <a:bodyPr>
            <a:spAutoFit/>
          </a:bodyPr>
          <a:lstStyle/>
          <a:p>
            <a:pPr algn="l" rtl="0" eaLnBrk="0" fontAlgn="base" hangingPunct="0">
              <a:spcBef>
                <a:spcPct val="0"/>
              </a:spcBef>
              <a:spcAft>
                <a:spcPct val="0"/>
              </a:spcAft>
              <a:buClr>
                <a:srgbClr val="993366"/>
              </a:buClr>
              <a:defRPr/>
            </a:pPr>
            <a:r>
              <a:rPr lang="en-US" sz="3000">
                <a:solidFill>
                  <a:srgbClr val="CC00CC"/>
                </a:solidFill>
                <a:latin typeface="Comic Sans MS" pitchFamily="66" charset="0"/>
                <a:cs typeface="Times New Roman" pitchFamily="18" charset="0"/>
              </a:rPr>
              <a:t>N =</a:t>
            </a:r>
          </a:p>
        </p:txBody>
      </p:sp>
      <p:sp>
        <p:nvSpPr>
          <p:cNvPr id="143375" name="Rectangle 15"/>
          <p:cNvSpPr>
            <a:spLocks noChangeArrowheads="1"/>
          </p:cNvSpPr>
          <p:nvPr/>
        </p:nvSpPr>
        <p:spPr bwMode="auto">
          <a:xfrm>
            <a:off x="8229600" y="3336926"/>
            <a:ext cx="1474788" cy="549275"/>
          </a:xfrm>
          <a:prstGeom prst="rect">
            <a:avLst/>
          </a:prstGeom>
          <a:noFill/>
          <a:ln w="9525">
            <a:noFill/>
            <a:miter lim="800000"/>
            <a:headEnd/>
            <a:tailEnd/>
          </a:ln>
          <a:effectLst/>
        </p:spPr>
        <p:txBody>
          <a:bodyPr wrap="none">
            <a:spAutoFit/>
          </a:bodyPr>
          <a:lstStyle/>
          <a:p>
            <a:pPr algn="l" rtl="0" eaLnBrk="0" fontAlgn="base" hangingPunct="0">
              <a:spcBef>
                <a:spcPct val="0"/>
              </a:spcBef>
              <a:spcAft>
                <a:spcPct val="0"/>
              </a:spcAft>
              <a:buClr>
                <a:srgbClr val="993366"/>
              </a:buClr>
              <a:defRPr/>
            </a:pPr>
            <a:r>
              <a:rPr lang="en-US" sz="3000">
                <a:solidFill>
                  <a:srgbClr val="CC00CC"/>
                </a:solidFill>
                <a:latin typeface="Comic Sans MS" pitchFamily="66" charset="0"/>
                <a:cs typeface="Times New Roman" pitchFamily="18" charset="0"/>
              </a:rPr>
              <a:t>nucleus</a:t>
            </a:r>
          </a:p>
        </p:txBody>
      </p:sp>
      <p:sp>
        <p:nvSpPr>
          <p:cNvPr id="143376" name="Text Box 16"/>
          <p:cNvSpPr txBox="1">
            <a:spLocks noChangeArrowheads="1"/>
          </p:cNvSpPr>
          <p:nvPr/>
        </p:nvSpPr>
        <p:spPr bwMode="auto">
          <a:xfrm>
            <a:off x="7543800" y="3946526"/>
            <a:ext cx="914400" cy="549275"/>
          </a:xfrm>
          <a:prstGeom prst="rect">
            <a:avLst/>
          </a:prstGeom>
          <a:noFill/>
          <a:ln w="9525">
            <a:noFill/>
            <a:miter lim="800000"/>
            <a:headEnd/>
            <a:tailEnd/>
          </a:ln>
          <a:effectLst/>
        </p:spPr>
        <p:txBody>
          <a:bodyPr>
            <a:spAutoFit/>
          </a:bodyPr>
          <a:lstStyle/>
          <a:p>
            <a:pPr algn="l" rtl="0" eaLnBrk="0" fontAlgn="base" hangingPunct="0">
              <a:spcBef>
                <a:spcPct val="0"/>
              </a:spcBef>
              <a:spcAft>
                <a:spcPct val="0"/>
              </a:spcAft>
              <a:buClr>
                <a:srgbClr val="993366"/>
              </a:buClr>
              <a:defRPr/>
            </a:pPr>
            <a:r>
              <a:rPr lang="en-US" sz="3000">
                <a:solidFill>
                  <a:srgbClr val="CC00CC"/>
                </a:solidFill>
                <a:latin typeface="Comic Sans MS" pitchFamily="66" charset="0"/>
                <a:cs typeface="Times New Roman" pitchFamily="18" charset="0"/>
              </a:rPr>
              <a:t>F =</a:t>
            </a:r>
          </a:p>
        </p:txBody>
      </p:sp>
      <p:sp>
        <p:nvSpPr>
          <p:cNvPr id="143377" name="Rectangle 17"/>
          <p:cNvSpPr>
            <a:spLocks noChangeArrowheads="1"/>
          </p:cNvSpPr>
          <p:nvPr/>
        </p:nvSpPr>
        <p:spPr bwMode="auto">
          <a:xfrm>
            <a:off x="8242300" y="3946526"/>
            <a:ext cx="2425700" cy="549275"/>
          </a:xfrm>
          <a:prstGeom prst="rect">
            <a:avLst/>
          </a:prstGeom>
          <a:noFill/>
          <a:ln w="9525">
            <a:noFill/>
            <a:miter lim="800000"/>
            <a:headEnd/>
            <a:tailEnd/>
          </a:ln>
          <a:effectLst/>
        </p:spPr>
        <p:txBody>
          <a:bodyPr wrap="none">
            <a:spAutoFit/>
          </a:bodyPr>
          <a:lstStyle/>
          <a:p>
            <a:pPr algn="l" rtl="0" eaLnBrk="0" fontAlgn="base" hangingPunct="0">
              <a:spcBef>
                <a:spcPct val="0"/>
              </a:spcBef>
              <a:spcAft>
                <a:spcPct val="0"/>
              </a:spcAft>
              <a:buClr>
                <a:srgbClr val="993366"/>
              </a:buClr>
              <a:defRPr/>
            </a:pPr>
            <a:r>
              <a:rPr lang="en-US" sz="3000">
                <a:solidFill>
                  <a:srgbClr val="CC00CC"/>
                </a:solidFill>
                <a:latin typeface="Comic Sans MS" pitchFamily="66" charset="0"/>
                <a:cs typeface="Times New Roman" pitchFamily="18" charset="0"/>
              </a:rPr>
              <a:t>Fission plane</a:t>
            </a:r>
          </a:p>
        </p:txBody>
      </p:sp>
    </p:spTree>
    <p:extLst>
      <p:ext uri="{BB962C8B-B14F-4D97-AF65-F5344CB8AC3E}">
        <p14:creationId xmlns:p14="http://schemas.microsoft.com/office/powerpoint/2010/main" val="349667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43366"/>
                                        </p:tgtEl>
                                        <p:attrNameLst>
                                          <p:attrName>style.visibility</p:attrName>
                                        </p:attrNameLst>
                                      </p:cBhvr>
                                      <p:to>
                                        <p:strVal val="visible"/>
                                      </p:to>
                                    </p:set>
                                    <p:animEffect transition="in" filter="wipe(right)">
                                      <p:cBhvr>
                                        <p:cTn id="7" dur="500"/>
                                        <p:tgtEl>
                                          <p:spTgt spid="14336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143367"/>
                                        </p:tgtEl>
                                        <p:attrNameLst>
                                          <p:attrName>style.visibility</p:attrName>
                                        </p:attrNameLst>
                                      </p:cBhvr>
                                      <p:to>
                                        <p:strVal val="visible"/>
                                      </p:to>
                                    </p:set>
                                    <p:animEffect transition="in" filter="wipe(right)">
                                      <p:cBhvr>
                                        <p:cTn id="12" dur="500"/>
                                        <p:tgtEl>
                                          <p:spTgt spid="14336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143368"/>
                                        </p:tgtEl>
                                        <p:attrNameLst>
                                          <p:attrName>style.visibility</p:attrName>
                                        </p:attrNameLst>
                                      </p:cBhvr>
                                      <p:to>
                                        <p:strVal val="visible"/>
                                      </p:to>
                                    </p:set>
                                    <p:animEffect transition="in" filter="wipe(right)">
                                      <p:cBhvr>
                                        <p:cTn id="17" dur="500"/>
                                        <p:tgtEl>
                                          <p:spTgt spid="14336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143373"/>
                                        </p:tgtEl>
                                        <p:attrNameLst>
                                          <p:attrName>style.visibility</p:attrName>
                                        </p:attrNameLst>
                                      </p:cBhvr>
                                      <p:to>
                                        <p:strVal val="visible"/>
                                      </p:to>
                                    </p:set>
                                    <p:animEffect transition="in" filter="wipe(right)">
                                      <p:cBhvr>
                                        <p:cTn id="22" dur="500"/>
                                        <p:tgtEl>
                                          <p:spTgt spid="14337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143376"/>
                                        </p:tgtEl>
                                        <p:attrNameLst>
                                          <p:attrName>style.visibility</p:attrName>
                                        </p:attrNameLst>
                                      </p:cBhvr>
                                      <p:to>
                                        <p:strVal val="visible"/>
                                      </p:to>
                                    </p:set>
                                    <p:animEffect transition="in" filter="wipe(right)">
                                      <p:cBhvr>
                                        <p:cTn id="27" dur="500"/>
                                        <p:tgtEl>
                                          <p:spTgt spid="1433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6" grpId="0"/>
      <p:bldP spid="143367" grpId="0"/>
      <p:bldP spid="143368" grpId="0"/>
      <p:bldP spid="143373" grpId="0"/>
      <p:bldP spid="14337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4"/>
          <p:cNvSpPr>
            <a:spLocks noGrp="1" noChangeArrowheads="1"/>
          </p:cNvSpPr>
          <p:nvPr>
            <p:ph type="title"/>
          </p:nvPr>
        </p:nvSpPr>
        <p:spPr>
          <a:xfrm>
            <a:off x="1524000" y="1"/>
            <a:ext cx="9144000" cy="765175"/>
          </a:xfrm>
        </p:spPr>
        <p:txBody>
          <a:bodyPr/>
          <a:lstStyle/>
          <a:p>
            <a:pPr eaLnBrk="1" hangingPunct="1"/>
            <a:endParaRPr lang="en-US" altLang="en-US" sz="4000" b="1"/>
          </a:p>
        </p:txBody>
      </p:sp>
      <p:pic>
        <p:nvPicPr>
          <p:cNvPr id="64515" name="Picture 10"/>
          <p:cNvPicPr>
            <a:picLocks noGrp="1" noChangeAspect="1" noChangeArrowheads="1"/>
          </p:cNvPicPr>
          <p:nvPr>
            <p:ph type="body" sz="half" idx="1"/>
          </p:nvPr>
        </p:nvPicPr>
        <p:blipFill>
          <a:blip r:embed="rId3">
            <a:extLst>
              <a:ext uri="{28A0092B-C50C-407E-A947-70E740481C1C}">
                <a14:useLocalDpi xmlns:a14="http://schemas.microsoft.com/office/drawing/2010/main" val="0"/>
              </a:ext>
            </a:extLst>
          </a:blip>
          <a:srcRect/>
          <a:stretch>
            <a:fillRect/>
          </a:stretch>
        </p:blipFill>
        <p:spPr>
          <a:xfrm>
            <a:off x="1631950" y="188914"/>
            <a:ext cx="8928100" cy="6408737"/>
          </a:xfrm>
          <a:noFill/>
          <a:ln>
            <a:solidFill>
              <a:srgbClr val="FF0000"/>
            </a:solidFill>
            <a:miter lim="800000"/>
            <a:headEnd/>
            <a:tailEnd/>
          </a:ln>
        </p:spPr>
      </p:pic>
      <p:sp>
        <p:nvSpPr>
          <p:cNvPr id="110598" name="Rectangle 6"/>
          <p:cNvSpPr>
            <a:spLocks noGrp="1" noChangeArrowheads="1"/>
          </p:cNvSpPr>
          <p:nvPr>
            <p:ph sz="half" idx="2"/>
          </p:nvPr>
        </p:nvSpPr>
        <p:spPr>
          <a:xfrm flipV="1">
            <a:off x="1524000" y="6858001"/>
            <a:ext cx="9144000" cy="100013"/>
          </a:xfrm>
        </p:spPr>
        <p:txBody>
          <a:bodyPr rtlCol="0">
            <a:normAutofit fontScale="25000" lnSpcReduction="20000"/>
          </a:bodyPr>
          <a:lstStyle/>
          <a:p>
            <a:pPr>
              <a:defRPr/>
            </a:pPr>
            <a:endParaRPr lang="en-US" sz="2800"/>
          </a:p>
        </p:txBody>
      </p:sp>
    </p:spTree>
    <p:extLst>
      <p:ext uri="{BB962C8B-B14F-4D97-AF65-F5344CB8AC3E}">
        <p14:creationId xmlns:p14="http://schemas.microsoft.com/office/powerpoint/2010/main" val="21589678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2"/>
          </p:nvPr>
        </p:nvSpPr>
        <p:spPr/>
        <p:txBody>
          <a:bodyPr/>
          <a:lstStyle/>
          <a:p>
            <a:pPr>
              <a:defRPr/>
            </a:pPr>
            <a:fld id="{3BB285C1-739B-4A64-B5E5-75A1561323D7}" type="slidenum">
              <a:rPr lang="en-US" sz="1400">
                <a:solidFill>
                  <a:srgbClr val="000000"/>
                </a:solidFill>
                <a:latin typeface="Times New Roman"/>
              </a:rPr>
              <a:pPr>
                <a:defRPr/>
              </a:pPr>
              <a:t>23</a:t>
            </a:fld>
            <a:endParaRPr lang="en-US" sz="1400">
              <a:solidFill>
                <a:srgbClr val="000000"/>
              </a:solidFill>
              <a:latin typeface="Times New Roman"/>
            </a:endParaRPr>
          </a:p>
        </p:txBody>
      </p:sp>
      <p:sp>
        <p:nvSpPr>
          <p:cNvPr id="144388" name="Text Box 4"/>
          <p:cNvSpPr txBox="1">
            <a:spLocks noChangeArrowheads="1"/>
          </p:cNvSpPr>
          <p:nvPr/>
        </p:nvSpPr>
        <p:spPr bwMode="auto">
          <a:xfrm>
            <a:off x="2286000" y="1981201"/>
            <a:ext cx="5181600" cy="549275"/>
          </a:xfrm>
          <a:prstGeom prst="rect">
            <a:avLst/>
          </a:prstGeom>
          <a:noFill/>
          <a:ln w="9525">
            <a:noFill/>
            <a:miter lim="800000"/>
            <a:headEnd/>
            <a:tailEnd/>
          </a:ln>
          <a:effectLst/>
        </p:spPr>
        <p:txBody>
          <a:bodyPr>
            <a:spAutoFit/>
          </a:bodyPr>
          <a:lstStyle/>
          <a:p>
            <a:pPr algn="l" rtl="0" eaLnBrk="0" fontAlgn="base" hangingPunct="0">
              <a:spcBef>
                <a:spcPct val="0"/>
              </a:spcBef>
              <a:spcAft>
                <a:spcPct val="0"/>
              </a:spcAft>
              <a:buClr>
                <a:srgbClr val="993366"/>
              </a:buClr>
              <a:defRPr/>
            </a:pPr>
            <a:r>
              <a:rPr lang="en-US" sz="3000">
                <a:solidFill>
                  <a:srgbClr val="3333CC"/>
                </a:solidFill>
                <a:latin typeface="Comic Sans MS" pitchFamily="66" charset="0"/>
                <a:cs typeface="Times New Roman" pitchFamily="18" charset="0"/>
              </a:rPr>
              <a:t>2.  Conjugation (________)</a:t>
            </a:r>
          </a:p>
        </p:txBody>
      </p:sp>
      <p:sp>
        <p:nvSpPr>
          <p:cNvPr id="144389" name="Text Box 5"/>
          <p:cNvSpPr txBox="1">
            <a:spLocks noChangeArrowheads="1"/>
          </p:cNvSpPr>
          <p:nvPr/>
        </p:nvSpPr>
        <p:spPr bwMode="auto">
          <a:xfrm>
            <a:off x="5486400" y="1981201"/>
            <a:ext cx="1524000" cy="549275"/>
          </a:xfrm>
          <a:prstGeom prst="rect">
            <a:avLst/>
          </a:prstGeom>
          <a:noFill/>
          <a:ln w="9525">
            <a:noFill/>
            <a:miter lim="800000"/>
            <a:headEnd/>
            <a:tailEnd/>
          </a:ln>
          <a:effectLst/>
        </p:spPr>
        <p:txBody>
          <a:bodyPr>
            <a:spAutoFit/>
          </a:bodyPr>
          <a:lstStyle/>
          <a:p>
            <a:pPr algn="l" rtl="0" eaLnBrk="0" fontAlgn="base" hangingPunct="0">
              <a:spcBef>
                <a:spcPct val="0"/>
              </a:spcBef>
              <a:spcAft>
                <a:spcPct val="0"/>
              </a:spcAft>
              <a:buClr>
                <a:srgbClr val="993366"/>
              </a:buClr>
              <a:defRPr/>
            </a:pPr>
            <a:r>
              <a:rPr lang="en-US" sz="3000">
                <a:solidFill>
                  <a:srgbClr val="DE2A00"/>
                </a:solidFill>
                <a:latin typeface="Comic Sans MS" pitchFamily="66" charset="0"/>
                <a:cs typeface="Times New Roman" pitchFamily="18" charset="0"/>
              </a:rPr>
              <a:t>sexual</a:t>
            </a:r>
          </a:p>
        </p:txBody>
      </p:sp>
      <p:sp>
        <p:nvSpPr>
          <p:cNvPr id="144390" name="Text Box 6"/>
          <p:cNvSpPr txBox="1">
            <a:spLocks noChangeArrowheads="1"/>
          </p:cNvSpPr>
          <p:nvPr/>
        </p:nvSpPr>
        <p:spPr bwMode="auto">
          <a:xfrm>
            <a:off x="1600200" y="762001"/>
            <a:ext cx="9144000" cy="549275"/>
          </a:xfrm>
          <a:prstGeom prst="rect">
            <a:avLst/>
          </a:prstGeom>
          <a:noFill/>
          <a:ln w="9525">
            <a:noFill/>
            <a:miter lim="800000"/>
            <a:headEnd/>
            <a:tailEnd/>
          </a:ln>
          <a:effectLst/>
        </p:spPr>
        <p:txBody>
          <a:bodyPr>
            <a:spAutoFit/>
          </a:bodyPr>
          <a:lstStyle/>
          <a:p>
            <a:pPr algn="l" rtl="0" fontAlgn="base">
              <a:spcBef>
                <a:spcPct val="50000"/>
              </a:spcBef>
              <a:spcAft>
                <a:spcPct val="0"/>
              </a:spcAft>
              <a:defRPr/>
            </a:pPr>
            <a:r>
              <a:rPr lang="en-US" sz="3000" i="1" dirty="0">
                <a:solidFill>
                  <a:srgbClr val="CC3300"/>
                </a:solidFill>
                <a:latin typeface="Comic Sans MS" pitchFamily="66" charset="0"/>
              </a:rPr>
              <a:t>Paramecium - continued</a:t>
            </a:r>
            <a:endParaRPr lang="en-US" sz="3000" i="1" dirty="0">
              <a:solidFill>
                <a:srgbClr val="CC3300"/>
              </a:solidFill>
              <a:latin typeface="Times New Roman"/>
            </a:endParaRPr>
          </a:p>
        </p:txBody>
      </p:sp>
      <p:sp>
        <p:nvSpPr>
          <p:cNvPr id="144391" name="Text Box 7"/>
          <p:cNvSpPr txBox="1">
            <a:spLocks noChangeArrowheads="1"/>
          </p:cNvSpPr>
          <p:nvPr/>
        </p:nvSpPr>
        <p:spPr bwMode="auto">
          <a:xfrm>
            <a:off x="2743200" y="136526"/>
            <a:ext cx="6705600" cy="549275"/>
          </a:xfrm>
          <a:prstGeom prst="rect">
            <a:avLst/>
          </a:prstGeom>
          <a:noFill/>
          <a:ln w="9525">
            <a:noFill/>
            <a:miter lim="800000"/>
            <a:headEnd/>
            <a:tailEnd/>
          </a:ln>
          <a:effectLst/>
        </p:spPr>
        <p:txBody>
          <a:bodyPr>
            <a:spAutoFit/>
          </a:bodyPr>
          <a:lstStyle/>
          <a:p>
            <a:pPr algn="ctr" rtl="0" fontAlgn="base">
              <a:spcBef>
                <a:spcPct val="50000"/>
              </a:spcBef>
              <a:spcAft>
                <a:spcPct val="0"/>
              </a:spcAft>
              <a:defRPr/>
            </a:pPr>
            <a:r>
              <a:rPr lang="en-US" sz="3000" b="1">
                <a:solidFill>
                  <a:srgbClr val="000000"/>
                </a:solidFill>
                <a:latin typeface="Comic Sans MS" pitchFamily="66" charset="0"/>
                <a:cs typeface="Times New Roman" pitchFamily="18" charset="0"/>
              </a:rPr>
              <a:t>Animal-like protists - </a:t>
            </a:r>
            <a:r>
              <a:rPr lang="en-US" sz="3000" b="1" i="1">
                <a:solidFill>
                  <a:srgbClr val="000000"/>
                </a:solidFill>
                <a:latin typeface="Comic Sans MS" pitchFamily="66" charset="0"/>
                <a:cs typeface="Times New Roman" pitchFamily="18" charset="0"/>
              </a:rPr>
              <a:t>Examples</a:t>
            </a:r>
            <a:endParaRPr lang="en-US" sz="2400" b="1" i="1">
              <a:solidFill>
                <a:srgbClr val="000000"/>
              </a:solidFill>
              <a:latin typeface="Times New Roman"/>
            </a:endParaRPr>
          </a:p>
        </p:txBody>
      </p:sp>
      <p:sp>
        <p:nvSpPr>
          <p:cNvPr id="144392" name="Text Box 8"/>
          <p:cNvSpPr txBox="1">
            <a:spLocks noChangeArrowheads="1"/>
          </p:cNvSpPr>
          <p:nvPr/>
        </p:nvSpPr>
        <p:spPr bwMode="auto">
          <a:xfrm>
            <a:off x="2133600" y="1371601"/>
            <a:ext cx="4953000" cy="549275"/>
          </a:xfrm>
          <a:prstGeom prst="rect">
            <a:avLst/>
          </a:prstGeom>
          <a:noFill/>
          <a:ln w="9525">
            <a:noFill/>
            <a:miter lim="800000"/>
            <a:headEnd/>
            <a:tailEnd/>
          </a:ln>
          <a:effectLst/>
        </p:spPr>
        <p:txBody>
          <a:bodyPr>
            <a:spAutoFit/>
          </a:bodyPr>
          <a:lstStyle/>
          <a:p>
            <a:pPr algn="l" rtl="0" eaLnBrk="0" fontAlgn="base" hangingPunct="0">
              <a:spcBef>
                <a:spcPct val="0"/>
              </a:spcBef>
              <a:spcAft>
                <a:spcPct val="0"/>
              </a:spcAft>
              <a:buClr>
                <a:srgbClr val="993366"/>
              </a:buClr>
              <a:buFontTx/>
              <a:buChar char="•"/>
              <a:defRPr/>
            </a:pPr>
            <a:r>
              <a:rPr lang="en-US" sz="3000">
                <a:solidFill>
                  <a:srgbClr val="993366"/>
                </a:solidFill>
                <a:latin typeface="Comic Sans MS" pitchFamily="66" charset="0"/>
                <a:cs typeface="Times New Roman" pitchFamily="18" charset="0"/>
              </a:rPr>
              <a:t>Reproduction</a:t>
            </a:r>
          </a:p>
        </p:txBody>
      </p:sp>
      <p:sp>
        <p:nvSpPr>
          <p:cNvPr id="144395" name="Text Box 11"/>
          <p:cNvSpPr txBox="1">
            <a:spLocks noChangeArrowheads="1"/>
          </p:cNvSpPr>
          <p:nvPr/>
        </p:nvSpPr>
        <p:spPr bwMode="auto">
          <a:xfrm>
            <a:off x="5638800" y="2819401"/>
            <a:ext cx="5029200" cy="1463675"/>
          </a:xfrm>
          <a:prstGeom prst="rect">
            <a:avLst/>
          </a:prstGeom>
          <a:noFill/>
          <a:ln w="9525">
            <a:noFill/>
            <a:miter lim="800000"/>
            <a:headEnd/>
            <a:tailEnd/>
          </a:ln>
          <a:effectLst/>
        </p:spPr>
        <p:txBody>
          <a:bodyPr>
            <a:spAutoFit/>
          </a:bodyPr>
          <a:lstStyle/>
          <a:p>
            <a:pPr algn="l" rtl="0" eaLnBrk="0" fontAlgn="base" hangingPunct="0">
              <a:spcBef>
                <a:spcPct val="0"/>
              </a:spcBef>
              <a:spcAft>
                <a:spcPct val="0"/>
              </a:spcAft>
              <a:buClr>
                <a:srgbClr val="993366"/>
              </a:buClr>
              <a:buFontTx/>
              <a:buChar char="•"/>
              <a:defRPr/>
            </a:pPr>
            <a:r>
              <a:rPr lang="en-US" sz="3000">
                <a:solidFill>
                  <a:srgbClr val="993366"/>
                </a:solidFill>
                <a:latin typeface="Comic Sans MS" pitchFamily="66" charset="0"/>
                <a:cs typeface="Times New Roman" pitchFamily="18" charset="0"/>
              </a:rPr>
              <a:t>Form structure called conjugation tube to exchange genetic material</a:t>
            </a:r>
          </a:p>
        </p:txBody>
      </p:sp>
      <p:pic>
        <p:nvPicPr>
          <p:cNvPr id="144398" name="Picture 14" descr="paramecium_multimicronulleatum_conjugating_X_200"/>
          <p:cNvPicPr>
            <a:picLocks noChangeAspect="1" noChangeArrowheads="1"/>
          </p:cNvPicPr>
          <p:nvPr/>
        </p:nvPicPr>
        <p:blipFill>
          <a:blip r:embed="rId3" cstate="print"/>
          <a:srcRect l="22501" t="20000" r="17500" b="6667"/>
          <a:stretch>
            <a:fillRect/>
          </a:stretch>
        </p:blipFill>
        <p:spPr bwMode="auto">
          <a:xfrm>
            <a:off x="1828800" y="2743200"/>
            <a:ext cx="3657600" cy="3352800"/>
          </a:xfrm>
          <a:prstGeom prst="rect">
            <a:avLst/>
          </a:prstGeom>
          <a:noFill/>
          <a:ln w="38100" cmpd="dbl">
            <a:solidFill>
              <a:srgbClr val="DE2A00"/>
            </a:solidFill>
            <a:miter lim="800000"/>
            <a:headEnd/>
            <a:tailEnd/>
          </a:ln>
        </p:spPr>
      </p:pic>
    </p:spTree>
    <p:extLst>
      <p:ext uri="{BB962C8B-B14F-4D97-AF65-F5344CB8AC3E}">
        <p14:creationId xmlns:p14="http://schemas.microsoft.com/office/powerpoint/2010/main" val="2456418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44388"/>
                                        </p:tgtEl>
                                        <p:attrNameLst>
                                          <p:attrName>style.visibility</p:attrName>
                                        </p:attrNameLst>
                                      </p:cBhvr>
                                      <p:to>
                                        <p:strVal val="visible"/>
                                      </p:to>
                                    </p:set>
                                    <p:animEffect transition="in" filter="wipe(right)">
                                      <p:cBhvr>
                                        <p:cTn id="7" dur="500"/>
                                        <p:tgtEl>
                                          <p:spTgt spid="14438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144389"/>
                                        </p:tgtEl>
                                        <p:attrNameLst>
                                          <p:attrName>style.visibility</p:attrName>
                                        </p:attrNameLst>
                                      </p:cBhvr>
                                      <p:to>
                                        <p:strVal val="visible"/>
                                      </p:to>
                                    </p:set>
                                    <p:animEffect transition="in" filter="wipe(right)">
                                      <p:cBhvr>
                                        <p:cTn id="12" dur="500"/>
                                        <p:tgtEl>
                                          <p:spTgt spid="14438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144392"/>
                                        </p:tgtEl>
                                        <p:attrNameLst>
                                          <p:attrName>style.visibility</p:attrName>
                                        </p:attrNameLst>
                                      </p:cBhvr>
                                      <p:to>
                                        <p:strVal val="visible"/>
                                      </p:to>
                                    </p:set>
                                    <p:animEffect transition="in" filter="wipe(right)">
                                      <p:cBhvr>
                                        <p:cTn id="17" dur="500"/>
                                        <p:tgtEl>
                                          <p:spTgt spid="14439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144395"/>
                                        </p:tgtEl>
                                        <p:attrNameLst>
                                          <p:attrName>style.visibility</p:attrName>
                                        </p:attrNameLst>
                                      </p:cBhvr>
                                      <p:to>
                                        <p:strVal val="visible"/>
                                      </p:to>
                                    </p:set>
                                    <p:animEffect transition="in" filter="wipe(right)">
                                      <p:cBhvr>
                                        <p:cTn id="22" dur="500"/>
                                        <p:tgtEl>
                                          <p:spTgt spid="1443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88" grpId="0"/>
      <p:bldP spid="144389" grpId="0"/>
      <p:bldP spid="144392" grpId="0"/>
      <p:bldP spid="14439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1703388" y="188913"/>
            <a:ext cx="8856662" cy="576262"/>
          </a:xfrm>
        </p:spPr>
        <p:txBody>
          <a:bodyPr>
            <a:normAutofit fontScale="90000"/>
          </a:bodyPr>
          <a:lstStyle/>
          <a:p>
            <a:pPr eaLnBrk="1" hangingPunct="1"/>
            <a:r>
              <a:rPr lang="en-US" altLang="en-US" sz="4000" b="1"/>
              <a:t>Reproduction in the ciliates contd:</a:t>
            </a:r>
          </a:p>
        </p:txBody>
      </p:sp>
      <p:sp>
        <p:nvSpPr>
          <p:cNvPr id="66563" name="Rectangle 3"/>
          <p:cNvSpPr>
            <a:spLocks noGrp="1" noChangeArrowheads="1"/>
          </p:cNvSpPr>
          <p:nvPr>
            <p:ph idx="1"/>
          </p:nvPr>
        </p:nvSpPr>
        <p:spPr>
          <a:xfrm>
            <a:off x="1631951" y="908050"/>
            <a:ext cx="8856663" cy="5689600"/>
          </a:xfrm>
          <a:ln>
            <a:solidFill>
              <a:srgbClr val="FF0000"/>
            </a:solidFill>
            <a:miter lim="800000"/>
            <a:headEnd/>
            <a:tailEnd/>
          </a:ln>
        </p:spPr>
        <p:txBody>
          <a:bodyPr/>
          <a:lstStyle/>
          <a:p>
            <a:pPr eaLnBrk="1" hangingPunct="1">
              <a:lnSpc>
                <a:spcPct val="90000"/>
              </a:lnSpc>
              <a:buFont typeface="Wingdings" panose="05000000000000000000" pitchFamily="2" charset="2"/>
              <a:buChar char="q"/>
            </a:pPr>
            <a:r>
              <a:rPr lang="en-US" altLang="en-US" sz="2400" b="1" dirty="0"/>
              <a:t>Each of the conjugating organisms donates a micronucleus (gametic or male) to its mate via a cytoplasmic bridge that connects them. The gametic micronucleus fuses with the stationary (or female) micronucleus forming the diploid zygotic micronucleus</a:t>
            </a:r>
          </a:p>
          <a:p>
            <a:pPr eaLnBrk="1" hangingPunct="1">
              <a:lnSpc>
                <a:spcPct val="90000"/>
              </a:lnSpc>
              <a:buFont typeface="Wingdings" panose="05000000000000000000" pitchFamily="2" charset="2"/>
              <a:buNone/>
            </a:pPr>
            <a:endParaRPr lang="en-US" altLang="en-US" sz="2400" b="1" dirty="0"/>
          </a:p>
          <a:p>
            <a:pPr eaLnBrk="1" hangingPunct="1">
              <a:lnSpc>
                <a:spcPct val="90000"/>
              </a:lnSpc>
              <a:buFont typeface="Wingdings" panose="05000000000000000000" pitchFamily="2" charset="2"/>
              <a:buChar char="q"/>
            </a:pPr>
            <a:r>
              <a:rPr lang="en-US" altLang="en-US" sz="2400" b="1" dirty="0"/>
              <a:t>The conjugating pair separates, and the zygotic nuclei undergo another round of division. One of these micronuclei develops into the macronucleus, thus completing the cycle</a:t>
            </a:r>
          </a:p>
          <a:p>
            <a:pPr eaLnBrk="1" hangingPunct="1">
              <a:lnSpc>
                <a:spcPct val="90000"/>
              </a:lnSpc>
            </a:pPr>
            <a:endParaRPr lang="en-US" altLang="en-US" dirty="0"/>
          </a:p>
        </p:txBody>
      </p:sp>
    </p:spTree>
    <p:extLst>
      <p:ext uri="{BB962C8B-B14F-4D97-AF65-F5344CB8AC3E}">
        <p14:creationId xmlns:p14="http://schemas.microsoft.com/office/powerpoint/2010/main" val="21368928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18129D88-CE6C-0C27-BCC2-D16AF80A0851}"/>
              </a:ext>
            </a:extLst>
          </p:cNvPr>
          <p:cNvPicPr>
            <a:picLocks noChangeAspect="1"/>
          </p:cNvPicPr>
          <p:nvPr/>
        </p:nvPicPr>
        <p:blipFill>
          <a:blip r:embed="rId2"/>
          <a:stretch>
            <a:fillRect/>
          </a:stretch>
        </p:blipFill>
        <p:spPr>
          <a:xfrm>
            <a:off x="2548758" y="0"/>
            <a:ext cx="8492136" cy="6858000"/>
          </a:xfrm>
          <a:prstGeom prst="rect">
            <a:avLst/>
          </a:prstGeom>
        </p:spPr>
      </p:pic>
    </p:spTree>
    <p:extLst>
      <p:ext uri="{BB962C8B-B14F-4D97-AF65-F5344CB8AC3E}">
        <p14:creationId xmlns:p14="http://schemas.microsoft.com/office/powerpoint/2010/main" val="32208774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8" name="Freeform 11">
            <a:extLst>
              <a:ext uri="{FF2B5EF4-FFF2-40B4-BE49-F238E27FC236}">
                <a16:creationId xmlns:a16="http://schemas.microsoft.com/office/drawing/2014/main" id="{54EEEBD9-D37D-42B9-BE64-2C102B1D6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ar-IQ"/>
          </a:p>
        </p:txBody>
      </p:sp>
      <p:sp>
        <p:nvSpPr>
          <p:cNvPr id="10" name="Rectangle 9">
            <a:extLst>
              <a:ext uri="{FF2B5EF4-FFF2-40B4-BE49-F238E27FC236}">
                <a16:creationId xmlns:a16="http://schemas.microsoft.com/office/drawing/2014/main" id="{A2F47212-081A-4E41-8623-C5BD41ADDC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89211" y="643467"/>
            <a:ext cx="8959322" cy="5571066"/>
          </a:xfrm>
          <a:prstGeom prst="rect">
            <a:avLst/>
          </a:prstGeom>
          <a:solidFill>
            <a:srgbClr val="FFFFFF"/>
          </a:solidFill>
          <a:ln w="12700"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صورة 2" descr="صورة تحتوي على نص, لقطة شاشة, زهري&#10;&#10;تم إنشاء الوصف تلقائياً">
            <a:extLst>
              <a:ext uri="{FF2B5EF4-FFF2-40B4-BE49-F238E27FC236}">
                <a16:creationId xmlns:a16="http://schemas.microsoft.com/office/drawing/2014/main" id="{743B2B94-FCFA-54FE-3662-A6DE4171C2C2}"/>
              </a:ext>
            </a:extLst>
          </p:cNvPr>
          <p:cNvPicPr>
            <a:picLocks noChangeAspect="1"/>
          </p:cNvPicPr>
          <p:nvPr/>
        </p:nvPicPr>
        <p:blipFill>
          <a:blip r:embed="rId2"/>
          <a:stretch>
            <a:fillRect/>
          </a:stretch>
        </p:blipFill>
        <p:spPr>
          <a:xfrm>
            <a:off x="2589210" y="87550"/>
            <a:ext cx="9346627" cy="6770450"/>
          </a:xfrm>
          <a:prstGeom prst="rect">
            <a:avLst/>
          </a:prstGeom>
        </p:spPr>
      </p:pic>
    </p:spTree>
    <p:extLst>
      <p:ext uri="{BB962C8B-B14F-4D97-AF65-F5344CB8AC3E}">
        <p14:creationId xmlns:p14="http://schemas.microsoft.com/office/powerpoint/2010/main" val="39879923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1631951" y="115888"/>
            <a:ext cx="8856663" cy="576262"/>
          </a:xfrm>
        </p:spPr>
        <p:txBody>
          <a:bodyPr>
            <a:normAutofit fontScale="90000"/>
          </a:bodyPr>
          <a:lstStyle/>
          <a:p>
            <a:pPr eaLnBrk="1" hangingPunct="1"/>
            <a:r>
              <a:rPr lang="en-US" altLang="en-US" b="1" dirty="0"/>
              <a:t>Suctorian ciliates</a:t>
            </a:r>
            <a:r>
              <a:rPr lang="en-US" altLang="en-US" dirty="0"/>
              <a:t> </a:t>
            </a:r>
          </a:p>
        </p:txBody>
      </p:sp>
      <p:sp>
        <p:nvSpPr>
          <p:cNvPr id="68611" name="Rectangle 3"/>
          <p:cNvSpPr>
            <a:spLocks noGrp="1" noChangeArrowheads="1"/>
          </p:cNvSpPr>
          <p:nvPr>
            <p:ph idx="1"/>
          </p:nvPr>
        </p:nvSpPr>
        <p:spPr>
          <a:xfrm>
            <a:off x="1631950" y="836614"/>
            <a:ext cx="8928100" cy="5832475"/>
          </a:xfrm>
          <a:ln>
            <a:solidFill>
              <a:srgbClr val="FF0000"/>
            </a:solidFill>
            <a:miter lim="800000"/>
            <a:headEnd/>
            <a:tailEnd/>
          </a:ln>
        </p:spPr>
        <p:txBody>
          <a:bodyPr>
            <a:normAutofit lnSpcReduction="10000"/>
          </a:bodyPr>
          <a:lstStyle/>
          <a:p>
            <a:pPr eaLnBrk="1" hangingPunct="1">
              <a:buFont typeface="Wingdings" panose="05000000000000000000" pitchFamily="2" charset="2"/>
              <a:buChar char="q"/>
            </a:pPr>
            <a:r>
              <a:rPr lang="en-US" altLang="en-US" sz="2800" b="1" dirty="0">
                <a:solidFill>
                  <a:srgbClr val="FF0000"/>
                </a:solidFill>
              </a:rPr>
              <a:t>Suctorians</a:t>
            </a:r>
            <a:r>
              <a:rPr lang="en-US" altLang="en-US" sz="2800" b="1" dirty="0"/>
              <a:t> are ciliates which do not at first sight resemble the usual ciliates, but they are classified amongst them as they have </a:t>
            </a:r>
            <a:r>
              <a:rPr lang="en-US" altLang="en-US" sz="2800" b="1" dirty="0">
                <a:solidFill>
                  <a:srgbClr val="FF00FF"/>
                </a:solidFill>
              </a:rPr>
              <a:t>ciliated larvae</a:t>
            </a:r>
            <a:r>
              <a:rPr lang="en-US" altLang="en-US" sz="2800" b="1" dirty="0"/>
              <a:t>, and also have the nuclear dualism characteristic of the other ciliates</a:t>
            </a:r>
          </a:p>
          <a:p>
            <a:pPr eaLnBrk="1" hangingPunct="1">
              <a:buFont typeface="Wingdings" panose="05000000000000000000" pitchFamily="2" charset="2"/>
              <a:buChar char="Ø"/>
            </a:pPr>
            <a:r>
              <a:rPr lang="en-US" altLang="en-US" sz="2800" b="1" dirty="0"/>
              <a:t>The </a:t>
            </a:r>
            <a:r>
              <a:rPr lang="en-US" altLang="en-US" sz="2800" b="1" dirty="0">
                <a:solidFill>
                  <a:srgbClr val="0070C0"/>
                </a:solidFill>
              </a:rPr>
              <a:t>adult forms have no cilia but</a:t>
            </a:r>
            <a:r>
              <a:rPr lang="en-US" altLang="en-US" sz="2800" b="1" dirty="0"/>
              <a:t> possess long hollow contractile tentacles through which they suck the contents of the prey organism. The tentacle secretions paralyze the prey and digest an opening in the pellicle of the prey</a:t>
            </a:r>
          </a:p>
          <a:p>
            <a:pPr eaLnBrk="1" hangingPunct="1">
              <a:buFont typeface="Wingdings" panose="05000000000000000000" pitchFamily="2" charset="2"/>
              <a:buChar char="Ø"/>
            </a:pPr>
            <a:r>
              <a:rPr lang="en-US" altLang="en-US" sz="2800" b="1" dirty="0"/>
              <a:t>Prey cytoplasm is then drawn into the suctorian through tiny channels in the tentacle</a:t>
            </a:r>
          </a:p>
          <a:p>
            <a:pPr eaLnBrk="1" hangingPunct="1">
              <a:buFont typeface="Wingdings" panose="05000000000000000000" pitchFamily="2" charset="2"/>
              <a:buChar char="Ø"/>
            </a:pPr>
            <a:r>
              <a:rPr lang="en-US" altLang="en-US" sz="2800" b="1" dirty="0"/>
              <a:t>Suctorians live attached to their substrate </a:t>
            </a:r>
          </a:p>
        </p:txBody>
      </p:sp>
    </p:spTree>
    <p:extLst>
      <p:ext uri="{BB962C8B-B14F-4D97-AF65-F5344CB8AC3E}">
        <p14:creationId xmlns:p14="http://schemas.microsoft.com/office/powerpoint/2010/main" val="33525223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5"/>
          <p:cNvSpPr>
            <a:spLocks noGrp="1" noChangeArrowheads="1"/>
          </p:cNvSpPr>
          <p:nvPr>
            <p:ph type="body" sz="half" idx="1"/>
          </p:nvPr>
        </p:nvSpPr>
        <p:spPr>
          <a:xfrm>
            <a:off x="1631951" y="188914"/>
            <a:ext cx="5040313" cy="6480175"/>
          </a:xfrm>
          <a:ln>
            <a:solidFill>
              <a:srgbClr val="FF0000"/>
            </a:solidFill>
          </a:ln>
        </p:spPr>
        <p:txBody>
          <a:bodyPr>
            <a:normAutofit fontScale="92500" lnSpcReduction="20000"/>
          </a:bodyPr>
          <a:lstStyle/>
          <a:p>
            <a:pPr eaLnBrk="1" hangingPunct="1">
              <a:buFont typeface="Wingdings" pitchFamily="2" charset="2"/>
              <a:buChar char="v"/>
              <a:defRPr/>
            </a:pPr>
            <a:r>
              <a:rPr lang="en-US" sz="2000" b="1" i="1" dirty="0"/>
              <a:t>Vorticella</a:t>
            </a:r>
            <a:r>
              <a:rPr lang="en-US" sz="2000" b="1" dirty="0"/>
              <a:t> are sessile ciliates  as adults </a:t>
            </a:r>
          </a:p>
          <a:p>
            <a:pPr eaLnBrk="1" hangingPunct="1">
              <a:buFont typeface="Wingdings" pitchFamily="2" charset="2"/>
              <a:buChar char="v"/>
              <a:defRPr/>
            </a:pPr>
            <a:r>
              <a:rPr lang="en-US" sz="2000" b="1" dirty="0"/>
              <a:t>However, young </a:t>
            </a:r>
            <a:r>
              <a:rPr lang="en-US" sz="2000" b="1" i="1" dirty="0"/>
              <a:t>Vorticella</a:t>
            </a:r>
            <a:r>
              <a:rPr lang="en-US" sz="2000" b="1" dirty="0"/>
              <a:t> are free-swimming</a:t>
            </a:r>
          </a:p>
          <a:p>
            <a:pPr eaLnBrk="1" hangingPunct="1">
              <a:buFont typeface="Wingdings" pitchFamily="2" charset="2"/>
              <a:buChar char="v"/>
              <a:defRPr/>
            </a:pPr>
            <a:r>
              <a:rPr lang="en-US" sz="2000" b="1" dirty="0"/>
              <a:t> Adult forms attach to substrates with contractile stalks.</a:t>
            </a:r>
          </a:p>
          <a:p>
            <a:pPr eaLnBrk="1" hangingPunct="1">
              <a:buFont typeface="Wingdings" pitchFamily="2" charset="2"/>
              <a:buChar char="v"/>
              <a:defRPr/>
            </a:pPr>
            <a:r>
              <a:rPr lang="en-US" sz="2000" b="1" dirty="0"/>
              <a:t>Adults can also be free-swimming if these stalks are cut</a:t>
            </a:r>
          </a:p>
          <a:p>
            <a:pPr eaLnBrk="1" hangingPunct="1">
              <a:buFont typeface="Wingdings" pitchFamily="2" charset="2"/>
              <a:buChar char="v"/>
              <a:defRPr/>
            </a:pPr>
            <a:r>
              <a:rPr lang="en-US" sz="2000" b="1" dirty="0"/>
              <a:t>They can also detach themselves if food supplies are scarce and they need to find a new location</a:t>
            </a:r>
          </a:p>
          <a:p>
            <a:pPr eaLnBrk="1" hangingPunct="1">
              <a:buFont typeface="Wingdings" pitchFamily="2" charset="2"/>
              <a:buChar char="v"/>
              <a:defRPr/>
            </a:pPr>
            <a:r>
              <a:rPr lang="en-US" sz="2000" b="1" dirty="0"/>
              <a:t>Vorticella are referred to as </a:t>
            </a:r>
            <a:r>
              <a:rPr lang="en-US" sz="2000" b="1" dirty="0">
                <a:solidFill>
                  <a:srgbClr val="FF0000"/>
                </a:solidFill>
              </a:rPr>
              <a:t>Peritrichs</a:t>
            </a:r>
            <a:r>
              <a:rPr lang="en-US" sz="2000" b="1" dirty="0"/>
              <a:t>, meaning that their cilia are concentrated around the mouth end of the organism, but nowhere else on the body</a:t>
            </a:r>
          </a:p>
          <a:p>
            <a:pPr eaLnBrk="1" hangingPunct="1">
              <a:buFont typeface="Wingdings" pitchFamily="2" charset="2"/>
              <a:buChar char="v"/>
              <a:defRPr/>
            </a:pPr>
            <a:r>
              <a:rPr lang="en-US" sz="2000" b="1" dirty="0"/>
              <a:t> If </a:t>
            </a:r>
            <a:r>
              <a:rPr lang="en-US" sz="2000" b="1" i="1" dirty="0"/>
              <a:t>Vorticella</a:t>
            </a:r>
            <a:r>
              <a:rPr lang="en-US" sz="2000" b="1" dirty="0"/>
              <a:t> becomes motile, temporary cilia will form around the body. However, once the organism has anchored itself, these cilia will disappear. Vorticella are heterotrophic organisms preying on bacteria</a:t>
            </a:r>
            <a:endParaRPr lang="en-GB" sz="2000" b="1" dirty="0"/>
          </a:p>
          <a:p>
            <a:pPr eaLnBrk="1" hangingPunct="1">
              <a:lnSpc>
                <a:spcPct val="80000"/>
              </a:lnSpc>
              <a:buFont typeface="Wingdings" pitchFamily="2" charset="2"/>
              <a:buChar char="q"/>
              <a:defRPr/>
            </a:pPr>
            <a:endParaRPr lang="en-US" altLang="en-US" sz="2000" b="1" dirty="0"/>
          </a:p>
        </p:txBody>
      </p:sp>
      <p:pic>
        <p:nvPicPr>
          <p:cNvPr id="70659" name="Picture 7"/>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7175500" y="763589"/>
            <a:ext cx="3168650" cy="4537075"/>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6793432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4" name="Rectangle 4"/>
          <p:cNvSpPr>
            <a:spLocks noGrp="1" noChangeArrowheads="1"/>
          </p:cNvSpPr>
          <p:nvPr>
            <p:ph type="title"/>
          </p:nvPr>
        </p:nvSpPr>
        <p:spPr>
          <a:xfrm>
            <a:off x="0" y="32599"/>
            <a:ext cx="9144000" cy="620713"/>
          </a:xfrm>
        </p:spPr>
        <p:txBody>
          <a:bodyPr rtlCol="0">
            <a:normAutofit fontScale="90000"/>
          </a:bodyPr>
          <a:lstStyle/>
          <a:p>
            <a:pPr>
              <a:defRPr/>
            </a:pPr>
            <a:r>
              <a:rPr lang="en-US" sz="4000" b="1" i="1" dirty="0"/>
              <a:t>                          Stentor</a:t>
            </a:r>
            <a:r>
              <a:rPr lang="en-US" sz="4000" dirty="0"/>
              <a:t> </a:t>
            </a:r>
          </a:p>
        </p:txBody>
      </p:sp>
      <p:sp>
        <p:nvSpPr>
          <p:cNvPr id="72707" name="Rectangle 5"/>
          <p:cNvSpPr>
            <a:spLocks noGrp="1" noChangeArrowheads="1"/>
          </p:cNvSpPr>
          <p:nvPr>
            <p:ph type="body" sz="half" idx="1"/>
          </p:nvPr>
        </p:nvSpPr>
        <p:spPr>
          <a:xfrm>
            <a:off x="1616366" y="975350"/>
            <a:ext cx="4316412" cy="5743913"/>
          </a:xfrm>
          <a:ln>
            <a:solidFill>
              <a:srgbClr val="FF0000"/>
            </a:solidFill>
            <a:miter lim="800000"/>
            <a:headEnd/>
            <a:tailEnd/>
          </a:ln>
        </p:spPr>
        <p:txBody>
          <a:bodyPr>
            <a:normAutofit/>
          </a:bodyPr>
          <a:lstStyle/>
          <a:p>
            <a:pPr eaLnBrk="1" hangingPunct="1">
              <a:lnSpc>
                <a:spcPct val="80000"/>
              </a:lnSpc>
              <a:buFont typeface="Wingdings" panose="05000000000000000000" pitchFamily="2" charset="2"/>
              <a:buChar char="q"/>
            </a:pPr>
            <a:r>
              <a:rPr lang="en-US" altLang="en-US" sz="2000" b="1" i="1" dirty="0"/>
              <a:t>Stentor </a:t>
            </a:r>
            <a:r>
              <a:rPr lang="en-US" altLang="en-US" sz="2000" b="1" dirty="0"/>
              <a:t>is a free living heterotrich ciliate, with an elongated multilobed macronucleus and several micronuclei</a:t>
            </a:r>
          </a:p>
          <a:p>
            <a:pPr eaLnBrk="1" hangingPunct="1">
              <a:lnSpc>
                <a:spcPct val="80000"/>
              </a:lnSpc>
              <a:buFont typeface="Wingdings" panose="05000000000000000000" pitchFamily="2" charset="2"/>
              <a:buChar char="Ø"/>
            </a:pPr>
            <a:r>
              <a:rPr lang="en-US" altLang="en-US" sz="2000" b="1" dirty="0"/>
              <a:t>They are referred to as </a:t>
            </a:r>
            <a:r>
              <a:rPr lang="en-US" altLang="en-US" sz="2000" b="1" dirty="0">
                <a:solidFill>
                  <a:srgbClr val="FF0000"/>
                </a:solidFill>
              </a:rPr>
              <a:t>heterotrichs</a:t>
            </a:r>
            <a:r>
              <a:rPr lang="en-US" altLang="en-US" sz="2000" b="1" dirty="0"/>
              <a:t> because they have different cilial structures on different parts of their bodies</a:t>
            </a:r>
          </a:p>
          <a:p>
            <a:pPr eaLnBrk="1" hangingPunct="1">
              <a:lnSpc>
                <a:spcPct val="80000"/>
              </a:lnSpc>
              <a:buFont typeface="Wingdings" panose="05000000000000000000" pitchFamily="2" charset="2"/>
              <a:buChar char="Ø"/>
            </a:pPr>
            <a:r>
              <a:rPr lang="en-US" altLang="en-US" sz="2000" b="1" i="1" dirty="0"/>
              <a:t>Stentor </a:t>
            </a:r>
            <a:r>
              <a:rPr lang="en-US" altLang="en-US" sz="2000" b="1" dirty="0"/>
              <a:t>usually attaches to substrates and form a trumpet shape. With many myonemes, it can contract into a ball.  It may swim freely both extended and contracted</a:t>
            </a:r>
          </a:p>
          <a:p>
            <a:pPr eaLnBrk="1" hangingPunct="1">
              <a:lnSpc>
                <a:spcPct val="80000"/>
              </a:lnSpc>
              <a:buFont typeface="Wingdings" panose="05000000000000000000" pitchFamily="2" charset="2"/>
              <a:buNone/>
            </a:pPr>
            <a:endParaRPr lang="en-US" altLang="en-US" sz="2000" b="1" i="1" dirty="0"/>
          </a:p>
          <a:p>
            <a:pPr eaLnBrk="1" hangingPunct="1">
              <a:lnSpc>
                <a:spcPct val="80000"/>
              </a:lnSpc>
              <a:buFont typeface="Wingdings" panose="05000000000000000000" pitchFamily="2" charset="2"/>
              <a:buChar char="Ø"/>
            </a:pPr>
            <a:r>
              <a:rPr lang="en-US" altLang="en-US" sz="2000" b="1" i="1" dirty="0"/>
              <a:t>Stentor </a:t>
            </a:r>
            <a:r>
              <a:rPr lang="en-US" altLang="en-US" sz="2000" b="1" dirty="0"/>
              <a:t>are omnivorous heterotrophs. Typically, they feed on bacteria or other protozoans</a:t>
            </a:r>
            <a:r>
              <a:rPr lang="en-US" altLang="en-US" sz="1600" dirty="0"/>
              <a:t> </a:t>
            </a:r>
          </a:p>
        </p:txBody>
      </p:sp>
      <p:sp>
        <p:nvSpPr>
          <p:cNvPr id="72708" name="Rectangle 6"/>
          <p:cNvSpPr>
            <a:spLocks noGrp="1" noChangeArrowheads="1"/>
          </p:cNvSpPr>
          <p:nvPr>
            <p:ph sz="half" idx="2"/>
          </p:nvPr>
        </p:nvSpPr>
        <p:spPr>
          <a:xfrm>
            <a:off x="6172200" y="765176"/>
            <a:ext cx="4495800" cy="6092825"/>
          </a:xfrm>
        </p:spPr>
        <p:txBody>
          <a:bodyPr/>
          <a:lstStyle/>
          <a:p>
            <a:pPr eaLnBrk="1" hangingPunct="1">
              <a:lnSpc>
                <a:spcPct val="80000"/>
              </a:lnSpc>
            </a:pPr>
            <a:endParaRPr lang="en-US" altLang="en-US" sz="1200"/>
          </a:p>
        </p:txBody>
      </p:sp>
      <p:sp>
        <p:nvSpPr>
          <p:cNvPr id="72709" name="Rectangle 8"/>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rtl="0" eaLnBrk="0" fontAlgn="base" hangingPunct="0">
              <a:spcBef>
                <a:spcPct val="0"/>
              </a:spcBef>
              <a:spcAft>
                <a:spcPct val="0"/>
              </a:spcAft>
              <a:buFontTx/>
              <a:buNone/>
            </a:pPr>
            <a:endParaRPr lang="en-GB" altLang="en-US" sz="1800">
              <a:solidFill>
                <a:prstClr val="black"/>
              </a:solidFill>
              <a:latin typeface="Tahoma" panose="020B0604030504040204" pitchFamily="34" charset="0"/>
            </a:endParaRPr>
          </a:p>
        </p:txBody>
      </p:sp>
      <p:graphicFrame>
        <p:nvGraphicFramePr>
          <p:cNvPr id="72710" name="Object 7"/>
          <p:cNvGraphicFramePr>
            <a:graphicFrameLocks noChangeAspect="1"/>
          </p:cNvGraphicFramePr>
          <p:nvPr/>
        </p:nvGraphicFramePr>
        <p:xfrm>
          <a:off x="6240464" y="836614"/>
          <a:ext cx="4427537" cy="6021387"/>
        </p:xfrm>
        <a:graphic>
          <a:graphicData uri="http://schemas.openxmlformats.org/presentationml/2006/ole">
            <mc:AlternateContent xmlns:mc="http://schemas.openxmlformats.org/markup-compatibility/2006">
              <mc:Choice xmlns:v="urn:schemas-microsoft-com:vml" Requires="v">
                <p:oleObj name="Bitmap Image" r:id="rId3" imgW="1467055" imgH="2742857" progId="Paint.Picture">
                  <p:embed/>
                </p:oleObj>
              </mc:Choice>
              <mc:Fallback>
                <p:oleObj name="Bitmap Image" r:id="rId3" imgW="1467055" imgH="2742857" progId="Paint.Picture">
                  <p:embed/>
                  <p:pic>
                    <p:nvPicPr>
                      <p:cNvPr id="7271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0464" y="836614"/>
                        <a:ext cx="4427537" cy="602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4559628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683" name="Rectangle 3">
            <a:extLst>
              <a:ext uri="{FF2B5EF4-FFF2-40B4-BE49-F238E27FC236}">
                <a16:creationId xmlns:a16="http://schemas.microsoft.com/office/drawing/2014/main" id="{8D8E9023-3941-429A-9895-A51502849C9E}"/>
              </a:ext>
            </a:extLst>
          </p:cNvPr>
          <p:cNvSpPr>
            <a:spLocks noGrp="1" noChangeArrowheads="1"/>
          </p:cNvSpPr>
          <p:nvPr>
            <p:ph type="body" idx="1"/>
          </p:nvPr>
        </p:nvSpPr>
        <p:spPr>
          <a:xfrm>
            <a:off x="1650460" y="233465"/>
            <a:ext cx="10081098" cy="6527258"/>
          </a:xfrm>
        </p:spPr>
        <p:txBody>
          <a:bodyPr/>
          <a:lstStyle/>
          <a:p>
            <a:pPr eaLnBrk="1" hangingPunct="1">
              <a:buFont typeface="Wingdings" panose="05000000000000000000" pitchFamily="2" charset="2"/>
              <a:buNone/>
              <a:defRPr/>
            </a:pPr>
            <a:r>
              <a:rPr lang="en-US" sz="2800" b="1" dirty="0">
                <a:solidFill>
                  <a:srgbClr val="FF0000"/>
                </a:solidFill>
                <a:latin typeface="Arial Narrow" panose="020B0606020202030204" pitchFamily="34" charset="0"/>
              </a:rPr>
              <a:t>Phylum Apicomplexa</a:t>
            </a:r>
          </a:p>
          <a:p>
            <a:pPr eaLnBrk="1" hangingPunct="1">
              <a:buFont typeface="Wingdings" panose="05000000000000000000" pitchFamily="2" charset="2"/>
              <a:buNone/>
              <a:defRPr/>
            </a:pPr>
            <a:r>
              <a:rPr lang="en-US" sz="2400" b="1" dirty="0"/>
              <a:t>1. All are endoparasites; hosts are in many animal phyla.</a:t>
            </a:r>
          </a:p>
          <a:p>
            <a:pPr eaLnBrk="1" hangingPunct="1">
              <a:buFont typeface="Wingdings" panose="05000000000000000000" pitchFamily="2" charset="2"/>
              <a:buNone/>
              <a:defRPr/>
            </a:pPr>
            <a:r>
              <a:rPr lang="en-US" sz="2400" b="1" dirty="0"/>
              <a:t>2. An apical complex is a feature of this phylum; it is present only in certain stages.</a:t>
            </a:r>
          </a:p>
          <a:p>
            <a:pPr eaLnBrk="1" hangingPunct="1">
              <a:buFont typeface="Wingdings" panose="05000000000000000000" pitchFamily="2" charset="2"/>
              <a:buNone/>
              <a:defRPr/>
            </a:pPr>
            <a:r>
              <a:rPr lang="en-US" sz="2400" b="1" dirty="0"/>
              <a:t>3. Rhoptries and micronemes help it penetrate the host’s cells.</a:t>
            </a:r>
          </a:p>
          <a:p>
            <a:pPr eaLnBrk="1" hangingPunct="1">
              <a:buFont typeface="Wingdings" panose="05000000000000000000" pitchFamily="2" charset="2"/>
              <a:buNone/>
              <a:defRPr/>
            </a:pPr>
            <a:r>
              <a:rPr lang="en-US" sz="2400" b="1" dirty="0"/>
              <a:t>4. Pseudopodia occur in some stages; gametes may be flagellated, and contractile fibrils may form waves to propel it through liquid.</a:t>
            </a:r>
            <a:r>
              <a:rPr lang="ar-IQ" sz="2400" b="1" dirty="0"/>
              <a:t> </a:t>
            </a:r>
          </a:p>
          <a:p>
            <a:pPr eaLnBrk="1" hangingPunct="1">
              <a:buFont typeface="Wingdings" panose="05000000000000000000" pitchFamily="2" charset="2"/>
              <a:buNone/>
              <a:defRPr/>
            </a:pPr>
            <a:r>
              <a:rPr lang="ar-IQ" sz="2400" b="1" dirty="0"/>
              <a:t>5</a:t>
            </a:r>
            <a:r>
              <a:rPr lang="en-US" sz="2400" b="1" dirty="0"/>
              <a:t>. The life cycle usually includes both </a:t>
            </a:r>
            <a:r>
              <a:rPr lang="en-US" sz="2400" b="1" dirty="0">
                <a:solidFill>
                  <a:srgbClr val="FF0000"/>
                </a:solidFill>
              </a:rPr>
              <a:t>sexual and asexual </a:t>
            </a:r>
            <a:r>
              <a:rPr lang="en-US" sz="2400" b="1" dirty="0"/>
              <a:t>stages; a vertebrate may be </a:t>
            </a:r>
            <a:r>
              <a:rPr lang="en-US" sz="2400" b="1" dirty="0">
                <a:solidFill>
                  <a:srgbClr val="FF0000"/>
                </a:solidFill>
              </a:rPr>
              <a:t>an intermediate host.</a:t>
            </a:r>
          </a:p>
        </p:txBody>
      </p:sp>
      <p:sp>
        <p:nvSpPr>
          <p:cNvPr id="3" name="مربع نص 2">
            <a:extLst>
              <a:ext uri="{FF2B5EF4-FFF2-40B4-BE49-F238E27FC236}">
                <a16:creationId xmlns:a16="http://schemas.microsoft.com/office/drawing/2014/main" id="{EEE5080D-999E-B5FD-FE4D-0FCCB71D66D5}"/>
              </a:ext>
            </a:extLst>
          </p:cNvPr>
          <p:cNvSpPr txBox="1"/>
          <p:nvPr/>
        </p:nvSpPr>
        <p:spPr>
          <a:xfrm>
            <a:off x="1650460" y="4738184"/>
            <a:ext cx="10081098" cy="683264"/>
          </a:xfrm>
          <a:prstGeom prst="rect">
            <a:avLst/>
          </a:prstGeom>
          <a:noFill/>
        </p:spPr>
        <p:txBody>
          <a:bodyPr wrap="square">
            <a:spAutoFit/>
          </a:bodyPr>
          <a:lstStyle/>
          <a:p>
            <a:pPr marL="609600" indent="-609600" algn="l">
              <a:lnSpc>
                <a:spcPct val="80000"/>
              </a:lnSpc>
              <a:buNone/>
              <a:defRPr/>
            </a:pPr>
            <a:r>
              <a:rPr lang="en-US" sz="2400" b="1" dirty="0"/>
              <a:t>6. At some point, they form a spore (oocyst) that is infective the</a:t>
            </a:r>
          </a:p>
          <a:p>
            <a:pPr marL="609600" indent="-609600" algn="l">
              <a:lnSpc>
                <a:spcPct val="80000"/>
              </a:lnSpc>
              <a:buNone/>
              <a:defRPr/>
            </a:pPr>
            <a:r>
              <a:rPr lang="en-US" sz="2400" b="1" dirty="0"/>
              <a:t>     next host and protects the sporozoan .       </a:t>
            </a:r>
          </a:p>
        </p:txBody>
      </p:sp>
    </p:spTree>
    <p:extLst>
      <p:ext uri="{BB962C8B-B14F-4D97-AF65-F5344CB8AC3E}">
        <p14:creationId xmlns:p14="http://schemas.microsoft.com/office/powerpoint/2010/main" val="420411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1524000" y="1"/>
            <a:ext cx="9144000" cy="765175"/>
          </a:xfrm>
        </p:spPr>
        <p:txBody>
          <a:bodyPr/>
          <a:lstStyle/>
          <a:p>
            <a:pPr eaLnBrk="1" hangingPunct="1"/>
            <a:r>
              <a:rPr lang="en-US" altLang="en-US" b="1"/>
              <a:t>Symbiotic Ciliates</a:t>
            </a:r>
          </a:p>
        </p:txBody>
      </p:sp>
      <p:sp>
        <p:nvSpPr>
          <p:cNvPr id="74755" name="Rectangle 3"/>
          <p:cNvSpPr>
            <a:spLocks noGrp="1" noChangeArrowheads="1"/>
          </p:cNvSpPr>
          <p:nvPr>
            <p:ph idx="1"/>
          </p:nvPr>
        </p:nvSpPr>
        <p:spPr>
          <a:xfrm>
            <a:off x="1631950" y="836613"/>
            <a:ext cx="8928100" cy="5905500"/>
          </a:xfrm>
          <a:ln>
            <a:solidFill>
              <a:srgbClr val="FF0000"/>
            </a:solidFill>
            <a:miter lim="800000"/>
            <a:headEnd/>
            <a:tailEnd/>
          </a:ln>
        </p:spPr>
        <p:txBody>
          <a:bodyPr>
            <a:normAutofit lnSpcReduction="10000"/>
          </a:bodyPr>
          <a:lstStyle/>
          <a:p>
            <a:pPr eaLnBrk="1" hangingPunct="1">
              <a:lnSpc>
                <a:spcPct val="80000"/>
              </a:lnSpc>
              <a:buFont typeface="Wingdings" panose="05000000000000000000" pitchFamily="2" charset="2"/>
              <a:buChar char="q"/>
            </a:pPr>
            <a:r>
              <a:rPr lang="en-US" altLang="en-US" sz="2400" b="1" dirty="0"/>
              <a:t>Most ciliates are free living; however, some are </a:t>
            </a:r>
            <a:r>
              <a:rPr lang="en-US" altLang="en-US" sz="2400" b="1" dirty="0">
                <a:solidFill>
                  <a:srgbClr val="FF0000"/>
                </a:solidFill>
              </a:rPr>
              <a:t>commensalistic</a:t>
            </a:r>
            <a:r>
              <a:rPr lang="en-US" altLang="en-US" sz="2400" b="1" dirty="0"/>
              <a:t> or </a:t>
            </a:r>
            <a:r>
              <a:rPr lang="en-US" altLang="en-US" sz="2400" b="1" dirty="0">
                <a:solidFill>
                  <a:srgbClr val="FF00FF"/>
                </a:solidFill>
              </a:rPr>
              <a:t>mutualistic</a:t>
            </a:r>
            <a:r>
              <a:rPr lang="en-US" altLang="en-US" sz="2400" b="1" dirty="0"/>
              <a:t>, and a few are </a:t>
            </a:r>
            <a:r>
              <a:rPr lang="en-US" altLang="en-US" sz="2400" b="1" dirty="0">
                <a:solidFill>
                  <a:srgbClr val="FF0000"/>
                </a:solidFill>
              </a:rPr>
              <a:t>parasitic</a:t>
            </a:r>
            <a:r>
              <a:rPr lang="en-US" altLang="en-US" sz="2400" b="1" dirty="0"/>
              <a:t>. </a:t>
            </a:r>
            <a:r>
              <a:rPr lang="en-US" altLang="en-US" sz="2400" b="1" i="1" dirty="0">
                <a:solidFill>
                  <a:srgbClr val="00B050"/>
                </a:solidFill>
              </a:rPr>
              <a:t>Balantidium coli</a:t>
            </a:r>
            <a:r>
              <a:rPr lang="en-US" altLang="en-US" sz="2400" b="1" dirty="0">
                <a:solidFill>
                  <a:srgbClr val="00B050"/>
                </a:solidFill>
              </a:rPr>
              <a:t> </a:t>
            </a:r>
            <a:r>
              <a:rPr lang="en-US" altLang="en-US" sz="2400" b="1" dirty="0"/>
              <a:t>is the largest protozoan and the only ciliate known to parasitize humans</a:t>
            </a:r>
          </a:p>
          <a:p>
            <a:pPr eaLnBrk="1" hangingPunct="1">
              <a:lnSpc>
                <a:spcPct val="80000"/>
              </a:lnSpc>
              <a:buFont typeface="Wingdings" panose="05000000000000000000" pitchFamily="2" charset="2"/>
              <a:buNone/>
            </a:pPr>
            <a:endParaRPr lang="en-US" altLang="en-US" sz="2400" b="1" dirty="0"/>
          </a:p>
          <a:p>
            <a:pPr eaLnBrk="1" hangingPunct="1">
              <a:lnSpc>
                <a:spcPct val="80000"/>
              </a:lnSpc>
              <a:buFont typeface="Wingdings" panose="05000000000000000000" pitchFamily="2" charset="2"/>
              <a:buChar char="Ø"/>
            </a:pPr>
            <a:r>
              <a:rPr lang="en-US" altLang="en-US" sz="2400" b="1" i="1" dirty="0"/>
              <a:t>Balantidium coli</a:t>
            </a:r>
            <a:r>
              <a:rPr lang="en-US" altLang="en-US" sz="2400" b="1" dirty="0"/>
              <a:t> most commonly infects humans and pigs leading to a disease called Balantidiasis. Infection is likely to occur where humans live closely with swine and where water sanitation is poor or non-existent</a:t>
            </a:r>
          </a:p>
          <a:p>
            <a:pPr eaLnBrk="1" hangingPunct="1">
              <a:lnSpc>
                <a:spcPct val="80000"/>
              </a:lnSpc>
              <a:buFont typeface="Wingdings" panose="05000000000000000000" pitchFamily="2" charset="2"/>
              <a:buNone/>
            </a:pPr>
            <a:endParaRPr lang="en-US" altLang="en-US" sz="2400" b="1" dirty="0"/>
          </a:p>
          <a:p>
            <a:pPr eaLnBrk="1" hangingPunct="1">
              <a:lnSpc>
                <a:spcPct val="80000"/>
              </a:lnSpc>
              <a:buFont typeface="Wingdings" panose="05000000000000000000" pitchFamily="2" charset="2"/>
              <a:buChar char="Ø"/>
            </a:pPr>
            <a:r>
              <a:rPr lang="en-US" altLang="en-US" sz="2400" b="1" i="1" dirty="0"/>
              <a:t>Balantidium coli</a:t>
            </a:r>
            <a:r>
              <a:rPr lang="en-US" altLang="en-US" sz="2400" b="1" dirty="0"/>
              <a:t> cysts are released in the feces of infected hosts.  Consequently, </a:t>
            </a:r>
            <a:r>
              <a:rPr lang="en-US" altLang="en-US" sz="2400" b="1" i="1" dirty="0"/>
              <a:t>Balantidium coli</a:t>
            </a:r>
            <a:r>
              <a:rPr lang="en-US" altLang="en-US" sz="2400" b="1" dirty="0"/>
              <a:t> is transmitted by a fecal-oral route: humans are infected by ingestion of water or food contaminated by feces containing the protozoa</a:t>
            </a:r>
          </a:p>
          <a:p>
            <a:pPr eaLnBrk="1" hangingPunct="1">
              <a:lnSpc>
                <a:spcPct val="80000"/>
              </a:lnSpc>
              <a:buFont typeface="Wingdings" panose="05000000000000000000" pitchFamily="2" charset="2"/>
              <a:buChar char="Ø"/>
            </a:pPr>
            <a:endParaRPr lang="en-US" altLang="en-US" sz="2400" b="1" dirty="0"/>
          </a:p>
          <a:p>
            <a:pPr eaLnBrk="1" hangingPunct="1">
              <a:lnSpc>
                <a:spcPct val="80000"/>
              </a:lnSpc>
              <a:buFont typeface="Wingdings" panose="05000000000000000000" pitchFamily="2" charset="2"/>
              <a:buChar char="Ø"/>
            </a:pPr>
            <a:r>
              <a:rPr lang="en-US" altLang="en-US" sz="2400" b="1" dirty="0"/>
              <a:t>Large numbers of different species of ciliates also inhabit the rumen of many ungulates. These ciliates aid in the digestive process of their hosts</a:t>
            </a:r>
          </a:p>
        </p:txBody>
      </p:sp>
    </p:spTree>
    <p:extLst>
      <p:ext uri="{BB962C8B-B14F-4D97-AF65-F5344CB8AC3E}">
        <p14:creationId xmlns:p14="http://schemas.microsoft.com/office/powerpoint/2010/main" val="34116541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descr="C:\Users\USER\Documents\QnA_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4876" y="692150"/>
            <a:ext cx="7377113" cy="561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92360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F810F-EE1E-431A-AAC3-B544E68A943A}"/>
              </a:ext>
            </a:extLst>
          </p:cNvPr>
          <p:cNvSpPr>
            <a:spLocks noGrp="1"/>
          </p:cNvSpPr>
          <p:nvPr>
            <p:ph type="title"/>
          </p:nvPr>
        </p:nvSpPr>
        <p:spPr>
          <a:xfrm>
            <a:off x="1019814" y="782782"/>
            <a:ext cx="10475843" cy="5562600"/>
          </a:xfrm>
        </p:spPr>
        <p:txBody>
          <a:bodyPr>
            <a:noAutofit/>
          </a:bodyPr>
          <a:lstStyle/>
          <a:p>
            <a:pPr algn="ctr"/>
            <a:r>
              <a:rPr lang="en-US" sz="18000" b="1" dirty="0">
                <a:solidFill>
                  <a:srgbClr val="C00000"/>
                </a:solidFill>
                <a:effectLst>
                  <a:outerShdw blurRad="38100" dist="38100" dir="2700000" algn="tl">
                    <a:srgbClr val="000000">
                      <a:alpha val="43137"/>
                    </a:srgbClr>
                  </a:outerShdw>
                </a:effectLst>
                <a:latin typeface="Berlin Sans FB" panose="020E0602020502020306" pitchFamily="34" charset="0"/>
              </a:rPr>
              <a:t>Thank You!</a:t>
            </a:r>
          </a:p>
        </p:txBody>
      </p:sp>
    </p:spTree>
    <p:extLst>
      <p:ext uri="{BB962C8B-B14F-4D97-AF65-F5344CB8AC3E}">
        <p14:creationId xmlns:p14="http://schemas.microsoft.com/office/powerpoint/2010/main" val="41284339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707" name="Rectangle 3">
            <a:extLst>
              <a:ext uri="{FF2B5EF4-FFF2-40B4-BE49-F238E27FC236}">
                <a16:creationId xmlns:a16="http://schemas.microsoft.com/office/drawing/2014/main" id="{EAD4C32D-9F99-4E82-A828-FA05C6ADD854}"/>
              </a:ext>
            </a:extLst>
          </p:cNvPr>
          <p:cNvSpPr>
            <a:spLocks noGrp="1" noChangeArrowheads="1"/>
          </p:cNvSpPr>
          <p:nvPr>
            <p:ph type="body" idx="1"/>
          </p:nvPr>
        </p:nvSpPr>
        <p:spPr>
          <a:xfrm>
            <a:off x="1523999" y="330740"/>
            <a:ext cx="10577209" cy="6138154"/>
          </a:xfrm>
        </p:spPr>
        <p:txBody>
          <a:bodyPr>
            <a:normAutofit/>
          </a:bodyPr>
          <a:lstStyle/>
          <a:p>
            <a:pPr marL="609600" indent="-609600">
              <a:lnSpc>
                <a:spcPct val="80000"/>
              </a:lnSpc>
              <a:buNone/>
              <a:defRPr/>
            </a:pPr>
            <a:r>
              <a:rPr lang="en-US" sz="2800" dirty="0"/>
              <a:t>          </a:t>
            </a:r>
          </a:p>
          <a:p>
            <a:pPr marL="609600" indent="-609600">
              <a:lnSpc>
                <a:spcPct val="80000"/>
              </a:lnSpc>
              <a:buNone/>
              <a:defRPr/>
            </a:pPr>
            <a:r>
              <a:rPr lang="en-US" sz="4000" b="1" dirty="0">
                <a:solidFill>
                  <a:srgbClr val="FF0000"/>
                </a:solidFill>
              </a:rPr>
              <a:t> Subphylum : Sporozoa</a:t>
            </a:r>
          </a:p>
          <a:p>
            <a:pPr marL="609600" indent="-609600">
              <a:lnSpc>
                <a:spcPct val="80000"/>
              </a:lnSpc>
              <a:buNone/>
              <a:defRPr/>
            </a:pPr>
            <a:endParaRPr lang="en-US" sz="2800" dirty="0"/>
          </a:p>
          <a:p>
            <a:pPr marL="609600" indent="-609600">
              <a:lnSpc>
                <a:spcPct val="80000"/>
              </a:lnSpc>
              <a:buNone/>
              <a:defRPr/>
            </a:pPr>
            <a:r>
              <a:rPr lang="en-US" sz="2800" b="1" dirty="0">
                <a:solidFill>
                  <a:srgbClr val="FF0000"/>
                </a:solidFill>
              </a:rPr>
              <a:t>Class Telosporea</a:t>
            </a:r>
            <a:r>
              <a:rPr lang="en-US" sz="2800" dirty="0"/>
              <a:t>	Telosporea is the most important class; it contains two orders.</a:t>
            </a:r>
          </a:p>
          <a:p>
            <a:pPr marL="609600" indent="-609600">
              <a:lnSpc>
                <a:spcPct val="80000"/>
              </a:lnSpc>
              <a:buNone/>
              <a:defRPr/>
            </a:pPr>
            <a:r>
              <a:rPr lang="en-US" sz="2800" dirty="0"/>
              <a:t>1)	</a:t>
            </a:r>
            <a:r>
              <a:rPr lang="en-US" sz="2800" dirty="0">
                <a:solidFill>
                  <a:srgbClr val="FF0000"/>
                </a:solidFill>
              </a:rPr>
              <a:t>Eucoccidia </a:t>
            </a:r>
            <a:r>
              <a:rPr lang="en-US" sz="2800" dirty="0"/>
              <a:t>are includes </a:t>
            </a:r>
            <a:r>
              <a:rPr lang="en-US" sz="2800" i="1" dirty="0">
                <a:solidFill>
                  <a:srgbClr val="FF0000"/>
                </a:solidFill>
              </a:rPr>
              <a:t>Plasmodium spp</a:t>
            </a:r>
            <a:r>
              <a:rPr lang="en-US" sz="2800" i="1" dirty="0"/>
              <a:t>.( </a:t>
            </a:r>
            <a:r>
              <a:rPr lang="en-US" sz="2800" dirty="0"/>
              <a:t>which infect various species of vertebrates )and </a:t>
            </a:r>
            <a:r>
              <a:rPr lang="en-US" sz="2800" i="1" dirty="0">
                <a:solidFill>
                  <a:srgbClr val="FF0000"/>
                </a:solidFill>
              </a:rPr>
              <a:t>Toxoplasma gondii</a:t>
            </a:r>
            <a:r>
              <a:rPr lang="en-US" sz="2800" dirty="0">
                <a:solidFill>
                  <a:srgbClr val="FF0000"/>
                </a:solidFill>
              </a:rPr>
              <a:t> </a:t>
            </a:r>
            <a:r>
              <a:rPr lang="en-US" sz="2800" dirty="0">
                <a:solidFill>
                  <a:schemeClr val="tx1"/>
                </a:solidFill>
              </a:rPr>
              <a:t>which</a:t>
            </a:r>
            <a:r>
              <a:rPr lang="en-US" sz="2800" i="1" dirty="0"/>
              <a:t> </a:t>
            </a:r>
            <a:r>
              <a:rPr lang="en-US" sz="2800" dirty="0"/>
              <a:t>are important intracellular parasites in both invertebrate and vertebrates</a:t>
            </a:r>
            <a:r>
              <a:rPr lang="en-US" sz="2800" i="1" dirty="0"/>
              <a:t> </a:t>
            </a:r>
            <a:r>
              <a:rPr lang="en-US" sz="2800" dirty="0"/>
              <a:t> .</a:t>
            </a:r>
          </a:p>
          <a:p>
            <a:pPr marL="609600" indent="-609600">
              <a:lnSpc>
                <a:spcPct val="80000"/>
              </a:lnSpc>
              <a:buNone/>
              <a:defRPr/>
            </a:pPr>
            <a:r>
              <a:rPr lang="en-US" sz="2800" dirty="0"/>
              <a:t>2)	</a:t>
            </a:r>
            <a:r>
              <a:rPr lang="en-US" sz="2800" dirty="0">
                <a:solidFill>
                  <a:srgbClr val="FF0000"/>
                </a:solidFill>
              </a:rPr>
              <a:t>Eugregariniada </a:t>
            </a:r>
            <a:r>
              <a:rPr lang="en-US" sz="2800" dirty="0">
                <a:solidFill>
                  <a:schemeClr val="tx1"/>
                </a:solidFill>
              </a:rPr>
              <a:t>includes</a:t>
            </a:r>
            <a:r>
              <a:rPr lang="en-US" sz="2800" i="1" dirty="0">
                <a:solidFill>
                  <a:srgbClr val="FF0000"/>
                </a:solidFill>
                <a:latin typeface="Arial" panose="020B0604020202020204" pitchFamily="34" charset="0"/>
                <a:cs typeface="Arial" panose="020B0604020202020204" pitchFamily="34" charset="0"/>
              </a:rPr>
              <a:t>  </a:t>
            </a:r>
            <a:r>
              <a:rPr lang="en-US" sz="2800" i="1" dirty="0">
                <a:solidFill>
                  <a:srgbClr val="FF0000"/>
                </a:solidFill>
                <a:cs typeface="Arial" panose="020B0604020202020204" pitchFamily="34" charset="0"/>
              </a:rPr>
              <a:t>Monocystis spp. </a:t>
            </a:r>
            <a:r>
              <a:rPr lang="en-US" sz="2800" dirty="0">
                <a:solidFill>
                  <a:schemeClr val="tx1"/>
                </a:solidFill>
                <a:cs typeface="Arial" panose="020B0604020202020204" pitchFamily="34" charset="0"/>
              </a:rPr>
              <a:t>which</a:t>
            </a:r>
            <a:r>
              <a:rPr lang="en-US" sz="2800" i="1" dirty="0">
                <a:solidFill>
                  <a:srgbClr val="FF0000"/>
                </a:solidFill>
                <a:cs typeface="Arial" panose="020B0604020202020204" pitchFamily="34" charset="0"/>
              </a:rPr>
              <a:t> </a:t>
            </a:r>
            <a:r>
              <a:rPr lang="en-US" sz="2800" dirty="0"/>
              <a:t>are common parasites of invertebrates (one host only) but are of little economic import.</a:t>
            </a:r>
          </a:p>
          <a:p>
            <a:pPr marL="609600" indent="-609600">
              <a:lnSpc>
                <a:spcPct val="80000"/>
              </a:lnSpc>
              <a:buNone/>
              <a:defRPr/>
            </a:pPr>
            <a:r>
              <a:rPr lang="en-US" sz="2800" dirty="0">
                <a:solidFill>
                  <a:srgbClr val="FF0000"/>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5681046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79" name="Rectangle 3">
            <a:extLst>
              <a:ext uri="{FF2B5EF4-FFF2-40B4-BE49-F238E27FC236}">
                <a16:creationId xmlns:a16="http://schemas.microsoft.com/office/drawing/2014/main" id="{DEA7255E-099B-4E77-979F-89EFB1D8673E}"/>
              </a:ext>
            </a:extLst>
          </p:cNvPr>
          <p:cNvSpPr>
            <a:spLocks noGrp="1" noChangeArrowheads="1"/>
          </p:cNvSpPr>
          <p:nvPr>
            <p:ph type="body" idx="1"/>
          </p:nvPr>
        </p:nvSpPr>
        <p:spPr>
          <a:xfrm>
            <a:off x="1523999" y="1264595"/>
            <a:ext cx="10334017" cy="4931923"/>
          </a:xfrm>
        </p:spPr>
        <p:txBody>
          <a:bodyPr>
            <a:normAutofit lnSpcReduction="10000"/>
          </a:bodyPr>
          <a:lstStyle/>
          <a:p>
            <a:pPr marL="609600" indent="-609600">
              <a:buFont typeface="Wingdings" panose="05000000000000000000" pitchFamily="2" charset="2"/>
              <a:buAutoNum type="alphaLcPeriod" startAt="4"/>
              <a:defRPr/>
            </a:pPr>
            <a:endParaRPr lang="en-US" b="1" dirty="0"/>
          </a:p>
          <a:p>
            <a:pPr marL="0" indent="0">
              <a:buNone/>
              <a:defRPr/>
            </a:pPr>
            <a:r>
              <a:rPr lang="en-US" sz="2400" b="1" i="1" dirty="0"/>
              <a:t>Plasmodium</a:t>
            </a:r>
            <a:r>
              <a:rPr lang="en-US" sz="2400" b="1" dirty="0"/>
              <a:t>: The Malarial Organism </a:t>
            </a:r>
          </a:p>
          <a:p>
            <a:pPr marL="609600" indent="-609600">
              <a:buNone/>
              <a:defRPr/>
            </a:pPr>
            <a:r>
              <a:rPr lang="en-US" dirty="0"/>
              <a:t>	</a:t>
            </a:r>
            <a:r>
              <a:rPr lang="en-US" sz="2800" dirty="0"/>
              <a:t>1) Malaria is the most important infectious disease of humans.</a:t>
            </a:r>
          </a:p>
          <a:p>
            <a:pPr marL="609600" indent="-609600">
              <a:buNone/>
              <a:defRPr/>
            </a:pPr>
            <a:r>
              <a:rPr lang="en-US" sz="2800" dirty="0"/>
              <a:t>	2) Four species infect humans: </a:t>
            </a:r>
            <a:r>
              <a:rPr lang="en-US" sz="2800" i="1" dirty="0">
                <a:solidFill>
                  <a:srgbClr val="FF0000"/>
                </a:solidFill>
              </a:rPr>
              <a:t>P. Falciparum , P. vivax </a:t>
            </a:r>
            <a:r>
              <a:rPr lang="en-US" sz="2800" dirty="0"/>
              <a:t>, </a:t>
            </a:r>
            <a:r>
              <a:rPr lang="en-US" sz="2800" i="1" dirty="0">
                <a:solidFill>
                  <a:srgbClr val="FF0000"/>
                </a:solidFill>
              </a:rPr>
              <a:t>P. malariae </a:t>
            </a:r>
            <a:r>
              <a:rPr lang="en-US" sz="2800" dirty="0"/>
              <a:t>and </a:t>
            </a:r>
            <a:r>
              <a:rPr lang="en-US" sz="2800" i="1" dirty="0">
                <a:solidFill>
                  <a:srgbClr val="FF0000"/>
                </a:solidFill>
              </a:rPr>
              <a:t>P. ovale ; </a:t>
            </a:r>
            <a:r>
              <a:rPr lang="en-US" sz="2800" dirty="0"/>
              <a:t>each produces different clinical symptoms.</a:t>
            </a:r>
          </a:p>
          <a:p>
            <a:pPr marL="609600" indent="-609600">
              <a:buNone/>
              <a:defRPr/>
            </a:pPr>
            <a:r>
              <a:rPr lang="en-US" sz="2800" dirty="0"/>
              <a:t>	3) </a:t>
            </a:r>
            <a:r>
              <a:rPr lang="en-US" sz="2800" i="1" dirty="0"/>
              <a:t>Anopheles</a:t>
            </a:r>
            <a:r>
              <a:rPr lang="en-US" sz="2800" dirty="0"/>
              <a:t> mosquitoes carry all forms; the female injects the</a:t>
            </a:r>
            <a:r>
              <a:rPr lang="en-US" sz="2800" i="1" dirty="0"/>
              <a:t> </a:t>
            </a:r>
            <a:r>
              <a:rPr lang="en-US" sz="2800" dirty="0"/>
              <a:t>sporozoites</a:t>
            </a:r>
            <a:r>
              <a:rPr lang="en-US" sz="2800" i="1" dirty="0"/>
              <a:t> </a:t>
            </a:r>
            <a:r>
              <a:rPr lang="en-US" sz="2800" dirty="0"/>
              <a:t>in her saliva.</a:t>
            </a:r>
          </a:p>
          <a:p>
            <a:pPr marL="609600" indent="-609600">
              <a:buNone/>
              <a:defRPr/>
            </a:pPr>
            <a:r>
              <a:rPr lang="en-US" sz="2800" dirty="0"/>
              <a:t>	4) Sporozoite penetrate liver cells and initiate </a:t>
            </a:r>
            <a:r>
              <a:rPr lang="en-US" sz="2800" dirty="0">
                <a:solidFill>
                  <a:srgbClr val="FF0000"/>
                </a:solidFill>
              </a:rPr>
              <a:t>schizogony</a:t>
            </a:r>
            <a:r>
              <a:rPr lang="en-US" sz="2800" dirty="0"/>
              <a:t>.</a:t>
            </a:r>
          </a:p>
        </p:txBody>
      </p:sp>
    </p:spTree>
    <p:extLst>
      <p:ext uri="{BB962C8B-B14F-4D97-AF65-F5344CB8AC3E}">
        <p14:creationId xmlns:p14="http://schemas.microsoft.com/office/powerpoint/2010/main" val="34137702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40" name="Rectangle 4"/>
          <p:cNvSpPr>
            <a:spLocks noGrp="1" noChangeArrowheads="1"/>
          </p:cNvSpPr>
          <p:nvPr>
            <p:ph type="title"/>
          </p:nvPr>
        </p:nvSpPr>
        <p:spPr>
          <a:xfrm>
            <a:off x="1524000" y="1"/>
            <a:ext cx="9144000" cy="549275"/>
          </a:xfrm>
        </p:spPr>
        <p:txBody>
          <a:bodyPr rtlCol="0">
            <a:normAutofit fontScale="90000"/>
          </a:bodyPr>
          <a:lstStyle/>
          <a:p>
            <a:pPr>
              <a:defRPr/>
            </a:pPr>
            <a:r>
              <a:rPr lang="en-GB" sz="4000"/>
              <a:t>Plasmodium life cycle in humans</a:t>
            </a:r>
            <a:endParaRPr lang="en-US" sz="4000"/>
          </a:p>
        </p:txBody>
      </p:sp>
      <p:sp>
        <p:nvSpPr>
          <p:cNvPr id="48131" name="Rectangle 5"/>
          <p:cNvSpPr>
            <a:spLocks noGrp="1" noChangeArrowheads="1"/>
          </p:cNvSpPr>
          <p:nvPr>
            <p:ph type="body" sz="half" idx="1"/>
          </p:nvPr>
        </p:nvSpPr>
        <p:spPr>
          <a:xfrm>
            <a:off x="1631950" y="620714"/>
            <a:ext cx="4387850" cy="5976937"/>
          </a:xfrm>
          <a:ln>
            <a:solidFill>
              <a:srgbClr val="FF0000"/>
            </a:solidFill>
            <a:miter lim="800000"/>
            <a:headEnd/>
            <a:tailEnd/>
          </a:ln>
        </p:spPr>
        <p:txBody>
          <a:bodyPr>
            <a:normAutofit fontScale="92500"/>
          </a:bodyPr>
          <a:lstStyle/>
          <a:p>
            <a:pPr eaLnBrk="1" hangingPunct="1">
              <a:lnSpc>
                <a:spcPct val="80000"/>
              </a:lnSpc>
            </a:pPr>
            <a:r>
              <a:rPr lang="en-US" altLang="en-US" sz="1400" b="1" dirty="0"/>
              <a:t>The sporozoites leave the bloodstream and penetrate liver cells, where they undergo schizogony (asexual cleavage multiplication) and produce merozoites</a:t>
            </a:r>
          </a:p>
          <a:p>
            <a:pPr eaLnBrk="1" hangingPunct="1">
              <a:lnSpc>
                <a:spcPct val="80000"/>
              </a:lnSpc>
              <a:buFont typeface="Wingdings" panose="05000000000000000000" pitchFamily="2" charset="2"/>
              <a:buNone/>
            </a:pPr>
            <a:endParaRPr lang="en-US" altLang="en-US" sz="1400" b="1" dirty="0"/>
          </a:p>
          <a:p>
            <a:pPr eaLnBrk="1" hangingPunct="1">
              <a:lnSpc>
                <a:spcPct val="80000"/>
              </a:lnSpc>
            </a:pPr>
            <a:r>
              <a:rPr lang="en-US" altLang="en-US" sz="1400" b="1" dirty="0"/>
              <a:t>Merozoites released as a result of liver schizogony enter red blood cells, where they become ameboid trophozoites, feeding on haemoglobin</a:t>
            </a:r>
          </a:p>
          <a:p>
            <a:pPr eaLnBrk="1" hangingPunct="1">
              <a:lnSpc>
                <a:spcPct val="80000"/>
              </a:lnSpc>
            </a:pPr>
            <a:endParaRPr lang="en-US" altLang="en-US" sz="1400" b="1" dirty="0"/>
          </a:p>
          <a:p>
            <a:pPr eaLnBrk="1" hangingPunct="1">
              <a:lnSpc>
                <a:spcPct val="80000"/>
              </a:lnSpc>
            </a:pPr>
            <a:r>
              <a:rPr lang="en-US" altLang="en-US" sz="1400" b="1" dirty="0"/>
              <a:t>A trophozoite within a red blood cell grows and undergoes schizogony producing merozoites. The host red blood cell ruptures, releasing the merozoites as well as metabolic wastes that are responsible in large part for the characteristic symptoms of malaria. Many merozoites enter and infect more red blood cells, with the cycle repeating until an enormous number of host cells have become parasitized</a:t>
            </a:r>
          </a:p>
          <a:p>
            <a:pPr eaLnBrk="1" hangingPunct="1">
              <a:lnSpc>
                <a:spcPct val="80000"/>
              </a:lnSpc>
            </a:pPr>
            <a:endParaRPr lang="en-US" altLang="en-US" sz="1400" b="1" dirty="0"/>
          </a:p>
          <a:p>
            <a:pPr eaLnBrk="1" hangingPunct="1">
              <a:lnSpc>
                <a:spcPct val="80000"/>
              </a:lnSpc>
            </a:pPr>
            <a:r>
              <a:rPr lang="en-US" altLang="en-US" sz="1400" b="1" dirty="0"/>
              <a:t>After several such sexual generations, some of the merozoites enter red blood cells to become sexual forms called macrogametocytes and microgametocytes. These may be picked up by a feeding </a:t>
            </a:r>
            <a:r>
              <a:rPr lang="en-US" altLang="en-US" sz="1400" b="1" i="1" dirty="0"/>
              <a:t>Anopheles</a:t>
            </a:r>
            <a:r>
              <a:rPr lang="en-US" altLang="en-US" sz="1400" b="1" dirty="0"/>
              <a:t> female. The gametocytes mature within the mosquito to gametes, and fertilization occurs. The resulting zygote divides to produce sporozoites, which migrate to the mosquito salivary glands. When this mosquito bites another human, the sporozoites will be injected along with saliva into the blood of the human and the cycle begins again </a:t>
            </a:r>
          </a:p>
        </p:txBody>
      </p:sp>
      <p:pic>
        <p:nvPicPr>
          <p:cNvPr id="48132" name="Picture 7"/>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172199" y="765176"/>
            <a:ext cx="5870643" cy="6092825"/>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511120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The Plasmodium life cycle. A malaria infection begins with the... |  Download Scientific Diagram">
            <a:extLst>
              <a:ext uri="{FF2B5EF4-FFF2-40B4-BE49-F238E27FC236}">
                <a16:creationId xmlns:a16="http://schemas.microsoft.com/office/drawing/2014/main" id="{FFFEED4D-C2A4-63FE-6080-8BBA47EEC5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287727"/>
            <a:ext cx="7315200" cy="6305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82530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Picture 014"/>
          <p:cNvPicPr>
            <a:picLocks noChangeAspect="1" noChangeArrowheads="1"/>
          </p:cNvPicPr>
          <p:nvPr/>
        </p:nvPicPr>
        <p:blipFill>
          <a:blip r:embed="rId3" cstate="print"/>
          <a:srcRect/>
          <a:stretch>
            <a:fillRect/>
          </a:stretch>
        </p:blipFill>
        <p:spPr bwMode="auto">
          <a:xfrm>
            <a:off x="2185480" y="95655"/>
            <a:ext cx="9750357" cy="6616429"/>
          </a:xfrm>
          <a:prstGeom prst="rect">
            <a:avLst/>
          </a:prstGeom>
          <a:noFill/>
          <a:ln w="9525">
            <a:noFill/>
            <a:miter lim="800000"/>
            <a:headEnd/>
            <a:tailEnd/>
          </a:ln>
        </p:spPr>
      </p:pic>
    </p:spTree>
    <p:extLst>
      <p:ext uri="{BB962C8B-B14F-4D97-AF65-F5344CB8AC3E}">
        <p14:creationId xmlns:p14="http://schemas.microsoft.com/office/powerpoint/2010/main" val="38053774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icture 013"/>
          <p:cNvPicPr>
            <a:picLocks noChangeAspect="1" noChangeArrowheads="1"/>
          </p:cNvPicPr>
          <p:nvPr/>
        </p:nvPicPr>
        <p:blipFill>
          <a:blip r:embed="rId2" cstate="print"/>
          <a:srcRect/>
          <a:stretch>
            <a:fillRect/>
          </a:stretch>
        </p:blipFill>
        <p:spPr bwMode="auto">
          <a:xfrm>
            <a:off x="1524000" y="-1"/>
            <a:ext cx="10431294" cy="6858001"/>
          </a:xfrm>
          <a:prstGeom prst="rect">
            <a:avLst/>
          </a:prstGeom>
          <a:solidFill>
            <a:srgbClr val="FFFFCC"/>
          </a:solidFill>
          <a:ln w="9525">
            <a:noFill/>
            <a:miter lim="800000"/>
            <a:headEnd/>
            <a:tailEnd/>
          </a:ln>
        </p:spPr>
      </p:pic>
    </p:spTree>
    <p:extLst>
      <p:ext uri="{BB962C8B-B14F-4D97-AF65-F5344CB8AC3E}">
        <p14:creationId xmlns:p14="http://schemas.microsoft.com/office/powerpoint/2010/main" val="2544121658"/>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592</TotalTime>
  <Words>2048</Words>
  <Application>Microsoft Office PowerPoint</Application>
  <PresentationFormat>شاشة عريضة</PresentationFormat>
  <Paragraphs>188</Paragraphs>
  <Slides>32</Slides>
  <Notes>23</Notes>
  <HiddenSlides>0</HiddenSlides>
  <MMClips>0</MMClips>
  <ScaleCrop>false</ScaleCrop>
  <HeadingPairs>
    <vt:vector size="8" baseType="variant">
      <vt:variant>
        <vt:lpstr>الخطوط المستخدمة</vt:lpstr>
      </vt:variant>
      <vt:variant>
        <vt:i4>13</vt:i4>
      </vt:variant>
      <vt:variant>
        <vt:lpstr>نسق</vt:lpstr>
      </vt:variant>
      <vt:variant>
        <vt:i4>1</vt:i4>
      </vt:variant>
      <vt:variant>
        <vt:lpstr>خوادم OLE مضمنة</vt:lpstr>
      </vt:variant>
      <vt:variant>
        <vt:i4>1</vt:i4>
      </vt:variant>
      <vt:variant>
        <vt:lpstr>عناوين الشرائح</vt:lpstr>
      </vt:variant>
      <vt:variant>
        <vt:i4>32</vt:i4>
      </vt:variant>
    </vt:vector>
  </HeadingPairs>
  <TitlesOfParts>
    <vt:vector size="47" baseType="lpstr">
      <vt:lpstr>Aptos</vt:lpstr>
      <vt:lpstr>Arial</vt:lpstr>
      <vt:lpstr>Arial Narrow</vt:lpstr>
      <vt:lpstr>Arial Rounded MT Bold</vt:lpstr>
      <vt:lpstr>Berlin Sans FB</vt:lpstr>
      <vt:lpstr>Calibri</vt:lpstr>
      <vt:lpstr>Century Gothic</vt:lpstr>
      <vt:lpstr>Comic Sans MS</vt:lpstr>
      <vt:lpstr>Tahoma</vt:lpstr>
      <vt:lpstr>Times</vt:lpstr>
      <vt:lpstr>Times New Roman</vt:lpstr>
      <vt:lpstr>Wingdings</vt:lpstr>
      <vt:lpstr>Wingdings 3</vt:lpstr>
      <vt:lpstr>Wisp</vt:lpstr>
      <vt:lpstr>Bitmap Image</vt:lpstr>
      <vt:lpstr>عرض تقديمي في PowerPoint</vt:lpstr>
      <vt:lpstr>Phylum Apicomplexa (protozoa)</vt:lpstr>
      <vt:lpstr>عرض تقديمي في PowerPoint</vt:lpstr>
      <vt:lpstr>عرض تقديمي في PowerPoint</vt:lpstr>
      <vt:lpstr>عرض تقديمي في PowerPoint</vt:lpstr>
      <vt:lpstr>Plasmodium life cycle in humans</vt:lpstr>
      <vt:lpstr>عرض تقديمي في PowerPoint</vt:lpstr>
      <vt:lpstr>عرض تقديمي في PowerPoint</vt:lpstr>
      <vt:lpstr>عرض تقديمي في PowerPoint</vt:lpstr>
      <vt:lpstr>Differences between Plasmodium &amp; Monocystis</vt:lpstr>
      <vt:lpstr>عرض تقديمي في PowerPoint</vt:lpstr>
      <vt:lpstr>عرض تقديمي في PowerPoint</vt:lpstr>
      <vt:lpstr>Phylum Ciliophora</vt:lpstr>
      <vt:lpstr>Phylum Ciliophora contd:</vt:lpstr>
      <vt:lpstr>عرض تقديمي في PowerPoint</vt:lpstr>
      <vt:lpstr>Phylum Ciliophora contd:</vt:lpstr>
      <vt:lpstr>Phylum Ciliophora contd:</vt:lpstr>
      <vt:lpstr>عرض تقديمي في PowerPoint</vt:lpstr>
      <vt:lpstr>عرض تقديمي في PowerPoint</vt:lpstr>
      <vt:lpstr>Reproduction in the ciliates</vt:lpstr>
      <vt:lpstr>عرض تقديمي في PowerPoint</vt:lpstr>
      <vt:lpstr>عرض تقديمي في PowerPoint</vt:lpstr>
      <vt:lpstr>عرض تقديمي في PowerPoint</vt:lpstr>
      <vt:lpstr>Reproduction in the ciliates contd:</vt:lpstr>
      <vt:lpstr>عرض تقديمي في PowerPoint</vt:lpstr>
      <vt:lpstr>عرض تقديمي في PowerPoint</vt:lpstr>
      <vt:lpstr>Suctorian ciliates </vt:lpstr>
      <vt:lpstr>عرض تقديمي في PowerPoint</vt:lpstr>
      <vt:lpstr>                          Stentor </vt:lpstr>
      <vt:lpstr>Symbiotic Ciliates</vt:lpstr>
      <vt:lpstr>عرض تقديمي في PowerPoint</vt:lpstr>
      <vt:lpstr>Thank You!</vt:lpstr>
    </vt:vector>
  </TitlesOfParts>
  <Company>Microsoft (C)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Dr.Sabeeh AL-Mayah</dc:creator>
  <cp:lastModifiedBy>Dr.Sabeeh AL-Mayah</cp:lastModifiedBy>
  <cp:revision>10</cp:revision>
  <dcterms:created xsi:type="dcterms:W3CDTF">2024-10-10T20:49:54Z</dcterms:created>
  <dcterms:modified xsi:type="dcterms:W3CDTF">2025-10-29T18:28:07Z</dcterms:modified>
</cp:coreProperties>
</file>